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60" r:id="rId5"/>
    <p:sldId id="258" r:id="rId6"/>
    <p:sldId id="263" r:id="rId7"/>
    <p:sldId id="261" r:id="rId8"/>
    <p:sldId id="262" r:id="rId9"/>
    <p:sldId id="267" r:id="rId10"/>
    <p:sldId id="259" r:id="rId11"/>
    <p:sldId id="268" r:id="rId12"/>
    <p:sldId id="269" r:id="rId13"/>
    <p:sldId id="270"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3A3A"/>
    <a:srgbClr val="FDBC40"/>
    <a:srgbClr val="7E7E7E"/>
    <a:srgbClr val="585858"/>
    <a:srgbClr val="FC5753"/>
    <a:srgbClr val="36C84B"/>
    <a:srgbClr val="838383"/>
    <a:srgbClr val="27AA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053" autoAdjust="0"/>
  </p:normalViewPr>
  <p:slideViewPr>
    <p:cSldViewPr snapToGrid="0">
      <p:cViewPr>
        <p:scale>
          <a:sx n="83" d="100"/>
          <a:sy n="83" d="100"/>
        </p:scale>
        <p:origin x="129" y="21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4040E3-BB00-4CF9-AC47-CC73A84B3BA4}" type="datetimeFigureOut">
              <a:rPr lang="en-US" smtClean="0"/>
              <a:t>12/3/2025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FB7CEA-E442-45C7-AA21-FCFCBD327296}" type="slidenum">
              <a:rPr lang="en-US" smtClean="0"/>
              <a:t>‹#›</a:t>
            </a:fld>
            <a:endParaRPr lang="en-US"/>
          </a:p>
        </p:txBody>
      </p:sp>
    </p:spTree>
    <p:extLst>
      <p:ext uri="{BB962C8B-B14F-4D97-AF65-F5344CB8AC3E}">
        <p14:creationId xmlns:p14="http://schemas.microsoft.com/office/powerpoint/2010/main" val="6798840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A9520-FFD4-9C53-204E-2B74D34FBE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9CE3FA-2C15-09C5-1130-41D29DC2A3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149C03-D54E-0C33-392A-955908F5C9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A68BFE-DBBB-35B2-24A6-15AABF96F52F}"/>
              </a:ext>
            </a:extLst>
          </p:cNvPr>
          <p:cNvSpPr>
            <a:spLocks noGrp="1"/>
          </p:cNvSpPr>
          <p:nvPr>
            <p:ph type="sldNum" sz="quarter" idx="5"/>
          </p:nvPr>
        </p:nvSpPr>
        <p:spPr/>
        <p:txBody>
          <a:bodyPr/>
          <a:lstStyle/>
          <a:p>
            <a:fld id="{0FFB7CEA-E442-45C7-AA21-FCFCBD327296}" type="slidenum">
              <a:rPr lang="en-US" smtClean="0"/>
              <a:t>1</a:t>
            </a:fld>
            <a:endParaRPr lang="en-US"/>
          </a:p>
        </p:txBody>
      </p:sp>
    </p:spTree>
    <p:extLst>
      <p:ext uri="{BB962C8B-B14F-4D97-AF65-F5344CB8AC3E}">
        <p14:creationId xmlns:p14="http://schemas.microsoft.com/office/powerpoint/2010/main" val="18435173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8A0369-C188-CBBF-3EAD-378969B7EE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6FA794-813F-83AF-5B3C-7BB0B04E2A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2852EB-6C1E-2956-F8E1-9BDC6B94C41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422949C-8861-1435-B204-043CDF47EF21}"/>
              </a:ext>
            </a:extLst>
          </p:cNvPr>
          <p:cNvSpPr>
            <a:spLocks noGrp="1"/>
          </p:cNvSpPr>
          <p:nvPr>
            <p:ph type="sldNum" sz="quarter" idx="5"/>
          </p:nvPr>
        </p:nvSpPr>
        <p:spPr/>
        <p:txBody>
          <a:bodyPr/>
          <a:lstStyle/>
          <a:p>
            <a:fld id="{0FFB7CEA-E442-45C7-AA21-FCFCBD327296}" type="slidenum">
              <a:rPr lang="en-US" smtClean="0"/>
              <a:t>10</a:t>
            </a:fld>
            <a:endParaRPr lang="en-US"/>
          </a:p>
        </p:txBody>
      </p:sp>
    </p:spTree>
    <p:extLst>
      <p:ext uri="{BB962C8B-B14F-4D97-AF65-F5344CB8AC3E}">
        <p14:creationId xmlns:p14="http://schemas.microsoft.com/office/powerpoint/2010/main" val="36165416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464DA-DB46-FDE9-FE90-96F0EFC533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5C1D5C-DB2E-9C21-1563-22F0AF4FEF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88D74E-1DE3-87A7-11C2-2513B18B5DA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71311DD-C245-DB66-749E-DBE3F10D761D}"/>
              </a:ext>
            </a:extLst>
          </p:cNvPr>
          <p:cNvSpPr>
            <a:spLocks noGrp="1"/>
          </p:cNvSpPr>
          <p:nvPr>
            <p:ph type="sldNum" sz="quarter" idx="5"/>
          </p:nvPr>
        </p:nvSpPr>
        <p:spPr/>
        <p:txBody>
          <a:bodyPr/>
          <a:lstStyle/>
          <a:p>
            <a:fld id="{0FFB7CEA-E442-45C7-AA21-FCFCBD327296}" type="slidenum">
              <a:rPr lang="en-US" smtClean="0"/>
              <a:t>11</a:t>
            </a:fld>
            <a:endParaRPr lang="en-US"/>
          </a:p>
        </p:txBody>
      </p:sp>
    </p:spTree>
    <p:extLst>
      <p:ext uri="{BB962C8B-B14F-4D97-AF65-F5344CB8AC3E}">
        <p14:creationId xmlns:p14="http://schemas.microsoft.com/office/powerpoint/2010/main" val="19659363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FB7CEA-E442-45C7-AA21-FCFCBD327296}" type="slidenum">
              <a:rPr lang="en-US" smtClean="0"/>
              <a:t>2</a:t>
            </a:fld>
            <a:endParaRPr lang="en-US"/>
          </a:p>
        </p:txBody>
      </p:sp>
    </p:spTree>
    <p:extLst>
      <p:ext uri="{BB962C8B-B14F-4D97-AF65-F5344CB8AC3E}">
        <p14:creationId xmlns:p14="http://schemas.microsoft.com/office/powerpoint/2010/main" val="15640825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873B1-6039-8CC8-60D2-E82977A8C0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35B3D3-85B9-27C4-05EB-687334E376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6E8845-37FA-D777-AD1F-8F097A91FF8E}"/>
              </a:ext>
            </a:extLst>
          </p:cNvPr>
          <p:cNvSpPr>
            <a:spLocks noGrp="1"/>
          </p:cNvSpPr>
          <p:nvPr>
            <p:ph type="body" idx="1"/>
          </p:nvPr>
        </p:nvSpPr>
        <p:spPr/>
        <p:txBody>
          <a:bodyPr/>
          <a:lstStyle/>
          <a:p>
            <a:r>
              <a:rPr lang="en-GB" dirty="0"/>
              <a:t>What was the WannaCry ransomware attack? https://www.cloudflare.com/en-gb/learning/security/ransomware/wannacry-ransomware/</a:t>
            </a:r>
          </a:p>
        </p:txBody>
      </p:sp>
      <p:sp>
        <p:nvSpPr>
          <p:cNvPr id="4" name="Slide Number Placeholder 3">
            <a:extLst>
              <a:ext uri="{FF2B5EF4-FFF2-40B4-BE49-F238E27FC236}">
                <a16:creationId xmlns:a16="http://schemas.microsoft.com/office/drawing/2014/main" id="{719F06BC-8B01-5275-FBB1-5CFC611DBBBD}"/>
              </a:ext>
            </a:extLst>
          </p:cNvPr>
          <p:cNvSpPr>
            <a:spLocks noGrp="1"/>
          </p:cNvSpPr>
          <p:nvPr>
            <p:ph type="sldNum" sz="quarter" idx="5"/>
          </p:nvPr>
        </p:nvSpPr>
        <p:spPr/>
        <p:txBody>
          <a:bodyPr/>
          <a:lstStyle/>
          <a:p>
            <a:fld id="{0FFB7CEA-E442-45C7-AA21-FCFCBD327296}" type="slidenum">
              <a:rPr lang="en-US" smtClean="0"/>
              <a:t>3</a:t>
            </a:fld>
            <a:endParaRPr lang="en-US"/>
          </a:p>
        </p:txBody>
      </p:sp>
    </p:spTree>
    <p:extLst>
      <p:ext uri="{BB962C8B-B14F-4D97-AF65-F5344CB8AC3E}">
        <p14:creationId xmlns:p14="http://schemas.microsoft.com/office/powerpoint/2010/main" val="541031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9FCD7C-F30F-E177-3BC5-8C4604E8D7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76264A-AF9A-66CB-FD12-9F2C183B8F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F98DEB-4013-F4D8-E4E5-6A8385148510}"/>
              </a:ext>
            </a:extLst>
          </p:cNvPr>
          <p:cNvSpPr>
            <a:spLocks noGrp="1"/>
          </p:cNvSpPr>
          <p:nvPr>
            <p:ph type="body" idx="1"/>
          </p:nvPr>
        </p:nvSpPr>
        <p:spPr/>
        <p:txBody>
          <a:bodyPr/>
          <a:lstStyle/>
          <a:p>
            <a:pPr rtl="0" fontAlgn="base"/>
            <a:r>
              <a:rPr lang="en-GB" sz="1200" b="0" i="1" kern="1200" dirty="0">
                <a:solidFill>
                  <a:schemeClr val="tx1"/>
                </a:solidFill>
                <a:effectLst/>
                <a:latin typeface="+mn-lt"/>
                <a:ea typeface="+mn-ea"/>
                <a:cs typeface="+mn-cs"/>
              </a:rPr>
              <a:t>Cyber Threat Assessment 2025</a:t>
            </a:r>
            <a:r>
              <a:rPr lang="en-GB" sz="1200" b="0" i="0" kern="1200" dirty="0">
                <a:solidFill>
                  <a:schemeClr val="tx1"/>
                </a:solidFill>
                <a:effectLst/>
                <a:latin typeface="+mn-lt"/>
                <a:ea typeface="+mn-ea"/>
                <a:cs typeface="+mn-cs"/>
              </a:rPr>
              <a:t> </a:t>
            </a:r>
          </a:p>
          <a:p>
            <a:pPr rtl="0" fontAlgn="base"/>
            <a:r>
              <a:rPr lang="en-GB" sz="1200" b="0" i="1" kern="1200" dirty="0">
                <a:solidFill>
                  <a:schemeClr val="tx1"/>
                </a:solidFill>
                <a:effectLst/>
                <a:latin typeface="+mn-lt"/>
                <a:ea typeface="+mn-ea"/>
                <a:cs typeface="+mn-cs"/>
              </a:rPr>
              <a:t>National Crime Agency (2025) National Strategic Assessment of Serious and Organised Crime: Cyber Threats 2025. Available at: https://www.nationalcrimeagency.gov.uk/threats-2025/nsa-cyber-2025 [Accessed 21 November 2025].</a:t>
            </a:r>
            <a:r>
              <a:rPr lang="en-GB" sz="1200" b="0" i="0" kern="1200" dirty="0">
                <a:solidFill>
                  <a:schemeClr val="tx1"/>
                </a:solidFill>
                <a:effectLst/>
                <a:latin typeface="+mn-lt"/>
                <a:ea typeface="+mn-ea"/>
                <a:cs typeface="+mn-cs"/>
              </a:rPr>
              <a:t> </a:t>
            </a:r>
          </a:p>
        </p:txBody>
      </p:sp>
      <p:sp>
        <p:nvSpPr>
          <p:cNvPr id="4" name="Slide Number Placeholder 3">
            <a:extLst>
              <a:ext uri="{FF2B5EF4-FFF2-40B4-BE49-F238E27FC236}">
                <a16:creationId xmlns:a16="http://schemas.microsoft.com/office/drawing/2014/main" id="{875BABB5-8588-B086-28E2-94C8E0EA2648}"/>
              </a:ext>
            </a:extLst>
          </p:cNvPr>
          <p:cNvSpPr>
            <a:spLocks noGrp="1"/>
          </p:cNvSpPr>
          <p:nvPr>
            <p:ph type="sldNum" sz="quarter" idx="5"/>
          </p:nvPr>
        </p:nvSpPr>
        <p:spPr/>
        <p:txBody>
          <a:bodyPr/>
          <a:lstStyle/>
          <a:p>
            <a:fld id="{0FFB7CEA-E442-45C7-AA21-FCFCBD327296}" type="slidenum">
              <a:rPr lang="en-US" smtClean="0"/>
              <a:t>4</a:t>
            </a:fld>
            <a:endParaRPr lang="en-US"/>
          </a:p>
        </p:txBody>
      </p:sp>
    </p:spTree>
    <p:extLst>
      <p:ext uri="{BB962C8B-B14F-4D97-AF65-F5344CB8AC3E}">
        <p14:creationId xmlns:p14="http://schemas.microsoft.com/office/powerpoint/2010/main" val="4196288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CEC5E-7D5F-0B21-7498-2175078B4A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614A7E-62C1-1F76-1379-D5F5B981B6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2AA419-6A87-07BD-A12D-8AC2488D305D}"/>
              </a:ext>
            </a:extLst>
          </p:cNvPr>
          <p:cNvSpPr>
            <a:spLocks noGrp="1"/>
          </p:cNvSpPr>
          <p:nvPr>
            <p:ph type="body" idx="1"/>
          </p:nvPr>
        </p:nvSpPr>
        <p:spPr/>
        <p:txBody>
          <a:bodyPr/>
          <a:lstStyle/>
          <a:p>
            <a:pPr rtl="0" fontAlgn="base"/>
            <a:r>
              <a:rPr lang="en-GB" sz="1200" b="0" i="1" kern="1200" dirty="0">
                <a:solidFill>
                  <a:schemeClr val="tx1"/>
                </a:solidFill>
                <a:effectLst/>
                <a:latin typeface="+mn-lt"/>
                <a:ea typeface="+mn-ea"/>
                <a:cs typeface="+mn-cs"/>
              </a:rPr>
              <a:t>WannaCry 2017 press release</a:t>
            </a:r>
            <a:r>
              <a:rPr lang="en-GB" sz="1200" b="0" i="0" kern="1200" dirty="0">
                <a:solidFill>
                  <a:schemeClr val="tx1"/>
                </a:solidFill>
                <a:effectLst/>
                <a:latin typeface="+mn-lt"/>
                <a:ea typeface="+mn-ea"/>
                <a:cs typeface="+mn-cs"/>
              </a:rPr>
              <a:t> </a:t>
            </a:r>
          </a:p>
          <a:p>
            <a:pPr rtl="0" fontAlgn="base"/>
            <a:r>
              <a:rPr lang="en-GB" sz="1200" b="0" i="1" kern="1200" dirty="0">
                <a:solidFill>
                  <a:schemeClr val="tx1"/>
                </a:solidFill>
                <a:effectLst/>
                <a:latin typeface="+mn-lt"/>
                <a:ea typeface="+mn-ea"/>
                <a:cs typeface="+mn-cs"/>
              </a:rPr>
              <a:t>UK Government (2017) Foreign Office Minister condemns North Korean actor for WannaCry attacks. Available at: https://www.gov.uk/government/news/foreign-office-minister-condemns-north-korean-actor-for-wannacry-attacks [Accessed 19 November 2025].</a:t>
            </a:r>
            <a:r>
              <a:rPr lang="en-GB" sz="1200" b="0" i="0" kern="1200" dirty="0">
                <a:solidFill>
                  <a:schemeClr val="tx1"/>
                </a:solidFill>
                <a:effectLst/>
                <a:latin typeface="+mn-lt"/>
                <a:ea typeface="+mn-ea"/>
                <a:cs typeface="+mn-cs"/>
              </a:rPr>
              <a:t> </a:t>
            </a:r>
          </a:p>
        </p:txBody>
      </p:sp>
      <p:sp>
        <p:nvSpPr>
          <p:cNvPr id="4" name="Slide Number Placeholder 3">
            <a:extLst>
              <a:ext uri="{FF2B5EF4-FFF2-40B4-BE49-F238E27FC236}">
                <a16:creationId xmlns:a16="http://schemas.microsoft.com/office/drawing/2014/main" id="{43C5B261-C294-6C52-56A9-A671CBA624E9}"/>
              </a:ext>
            </a:extLst>
          </p:cNvPr>
          <p:cNvSpPr>
            <a:spLocks noGrp="1"/>
          </p:cNvSpPr>
          <p:nvPr>
            <p:ph type="sldNum" sz="quarter" idx="5"/>
          </p:nvPr>
        </p:nvSpPr>
        <p:spPr/>
        <p:txBody>
          <a:bodyPr/>
          <a:lstStyle/>
          <a:p>
            <a:fld id="{0FFB7CEA-E442-45C7-AA21-FCFCBD327296}" type="slidenum">
              <a:rPr lang="en-US" smtClean="0"/>
              <a:t>5</a:t>
            </a:fld>
            <a:endParaRPr lang="en-US"/>
          </a:p>
        </p:txBody>
      </p:sp>
    </p:spTree>
    <p:extLst>
      <p:ext uri="{BB962C8B-B14F-4D97-AF65-F5344CB8AC3E}">
        <p14:creationId xmlns:p14="http://schemas.microsoft.com/office/powerpoint/2010/main" val="70162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CEC5E-7D5F-0B21-7498-2175078B4A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614A7E-62C1-1F76-1379-D5F5B981B6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2AA419-6A87-07BD-A12D-8AC2488D305D}"/>
              </a:ext>
            </a:extLst>
          </p:cNvPr>
          <p:cNvSpPr>
            <a:spLocks noGrp="1"/>
          </p:cNvSpPr>
          <p:nvPr>
            <p:ph type="body" idx="1"/>
          </p:nvPr>
        </p:nvSpPr>
        <p:spPr/>
        <p:txBody>
          <a:bodyPr/>
          <a:lstStyle/>
          <a:p>
            <a:r>
              <a:rPr lang="en-GB" dirty="0"/>
              <a:t>S. Hatkar, K. Rout, A. Lad and O. V. G. Swathika, "An Integrated UTM Solution for Modern Cybersecurity: Combining Deep Inspection, ML, and Policy Automation," in IEEE Access https://ieeexplore.ieee.org/document/11194128 [Accessed 24 November 2025] – I believe this is a good reference, I looked into it thoroughly and while the points are revolving around ML deep inspection etc combined I believe the figures I picked show that the high success while combined over a broad spectrum of security methods highlight how successful </a:t>
            </a:r>
            <a:r>
              <a:rPr lang="en-GB" dirty="0" err="1"/>
              <a:t>utm</a:t>
            </a:r>
            <a:r>
              <a:rPr lang="en-GB" dirty="0"/>
              <a:t> is </a:t>
            </a:r>
          </a:p>
        </p:txBody>
      </p:sp>
      <p:sp>
        <p:nvSpPr>
          <p:cNvPr id="4" name="Slide Number Placeholder 3">
            <a:extLst>
              <a:ext uri="{FF2B5EF4-FFF2-40B4-BE49-F238E27FC236}">
                <a16:creationId xmlns:a16="http://schemas.microsoft.com/office/drawing/2014/main" id="{43C5B261-C294-6C52-56A9-A671CBA624E9}"/>
              </a:ext>
            </a:extLst>
          </p:cNvPr>
          <p:cNvSpPr>
            <a:spLocks noGrp="1"/>
          </p:cNvSpPr>
          <p:nvPr>
            <p:ph type="sldNum" sz="quarter" idx="5"/>
          </p:nvPr>
        </p:nvSpPr>
        <p:spPr/>
        <p:txBody>
          <a:bodyPr/>
          <a:lstStyle/>
          <a:p>
            <a:fld id="{0FFB7CEA-E442-45C7-AA21-FCFCBD327296}" type="slidenum">
              <a:rPr lang="en-US" smtClean="0"/>
              <a:t>6</a:t>
            </a:fld>
            <a:endParaRPr lang="en-US"/>
          </a:p>
        </p:txBody>
      </p:sp>
    </p:spTree>
    <p:extLst>
      <p:ext uri="{BB962C8B-B14F-4D97-AF65-F5344CB8AC3E}">
        <p14:creationId xmlns:p14="http://schemas.microsoft.com/office/powerpoint/2010/main" val="4270423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Found these diagrams online thought they would be useful to show what UTM is and what it looks like, how things come together.</a:t>
            </a:r>
            <a:endParaRPr lang="en-US" dirty="0"/>
          </a:p>
        </p:txBody>
      </p:sp>
      <p:sp>
        <p:nvSpPr>
          <p:cNvPr id="4" name="Slide Number Placeholder 3"/>
          <p:cNvSpPr>
            <a:spLocks noGrp="1"/>
          </p:cNvSpPr>
          <p:nvPr>
            <p:ph type="sldNum" sz="quarter" idx="5"/>
          </p:nvPr>
        </p:nvSpPr>
        <p:spPr/>
        <p:txBody>
          <a:bodyPr/>
          <a:lstStyle/>
          <a:p>
            <a:fld id="{0FFB7CEA-E442-45C7-AA21-FCFCBD327296}" type="slidenum">
              <a:rPr lang="en-US" smtClean="0"/>
              <a:t>7</a:t>
            </a:fld>
            <a:endParaRPr lang="en-US"/>
          </a:p>
        </p:txBody>
      </p:sp>
    </p:spTree>
    <p:extLst>
      <p:ext uri="{BB962C8B-B14F-4D97-AF65-F5344CB8AC3E}">
        <p14:creationId xmlns:p14="http://schemas.microsoft.com/office/powerpoint/2010/main" val="30610373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CEC5E-7D5F-0B21-7498-2175078B4A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614A7E-62C1-1F76-1379-D5F5B981B6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2AA419-6A87-07BD-A12D-8AC2488D305D}"/>
              </a:ext>
            </a:extLst>
          </p:cNvPr>
          <p:cNvSpPr>
            <a:spLocks noGrp="1"/>
          </p:cNvSpPr>
          <p:nvPr>
            <p:ph type="body" idx="1"/>
          </p:nvPr>
        </p:nvSpPr>
        <p:spPr/>
        <p:txBody>
          <a:bodyPr/>
          <a:lstStyle/>
          <a:p>
            <a:r>
              <a:rPr lang="en-GB" dirty="0"/>
              <a:t>Department for Science, Innovation and Technology, Home Office and Clark, F. (2025) Cyber security breaches survey 2025. GOV.UK. Available at: https://www.gov.uk/government/statistics/cyber-security-breaches-survey-2025/cyber-security-breaches-survey-2025 (Accessed: 28 November 2025).</a:t>
            </a:r>
          </a:p>
          <a:p>
            <a:endParaRPr lang="en-GB" dirty="0"/>
          </a:p>
          <a:p>
            <a:r>
              <a:rPr lang="en-GB" dirty="0"/>
              <a:t>Greenway, P. (2025) How many new businesses fail in the UK? UK Money. Available at: https://www.ukmoney.net/how-many-new-businesses-fail/ (Accessed: 28 November 2025).</a:t>
            </a:r>
          </a:p>
        </p:txBody>
      </p:sp>
      <p:sp>
        <p:nvSpPr>
          <p:cNvPr id="4" name="Slide Number Placeholder 3">
            <a:extLst>
              <a:ext uri="{FF2B5EF4-FFF2-40B4-BE49-F238E27FC236}">
                <a16:creationId xmlns:a16="http://schemas.microsoft.com/office/drawing/2014/main" id="{43C5B261-C294-6C52-56A9-A671CBA624E9}"/>
              </a:ext>
            </a:extLst>
          </p:cNvPr>
          <p:cNvSpPr>
            <a:spLocks noGrp="1"/>
          </p:cNvSpPr>
          <p:nvPr>
            <p:ph type="sldNum" sz="quarter" idx="5"/>
          </p:nvPr>
        </p:nvSpPr>
        <p:spPr/>
        <p:txBody>
          <a:bodyPr/>
          <a:lstStyle/>
          <a:p>
            <a:fld id="{0FFB7CEA-E442-45C7-AA21-FCFCBD327296}" type="slidenum">
              <a:rPr lang="en-US" smtClean="0"/>
              <a:t>8</a:t>
            </a:fld>
            <a:endParaRPr lang="en-US"/>
          </a:p>
        </p:txBody>
      </p:sp>
    </p:spTree>
    <p:extLst>
      <p:ext uri="{BB962C8B-B14F-4D97-AF65-F5344CB8AC3E}">
        <p14:creationId xmlns:p14="http://schemas.microsoft.com/office/powerpoint/2010/main" val="36826992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CEC5E-7D5F-0B21-7498-2175078B4A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614A7E-62C1-1F76-1379-D5F5B981B6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2AA419-6A87-07BD-A12D-8AC2488D305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43C5B261-C294-6C52-56A9-A671CBA624E9}"/>
              </a:ext>
            </a:extLst>
          </p:cNvPr>
          <p:cNvSpPr>
            <a:spLocks noGrp="1"/>
          </p:cNvSpPr>
          <p:nvPr>
            <p:ph type="sldNum" sz="quarter" idx="5"/>
          </p:nvPr>
        </p:nvSpPr>
        <p:spPr/>
        <p:txBody>
          <a:bodyPr/>
          <a:lstStyle/>
          <a:p>
            <a:fld id="{0FFB7CEA-E442-45C7-AA21-FCFCBD327296}" type="slidenum">
              <a:rPr lang="en-US" smtClean="0"/>
              <a:t>9</a:t>
            </a:fld>
            <a:endParaRPr lang="en-US"/>
          </a:p>
        </p:txBody>
      </p:sp>
    </p:spTree>
    <p:extLst>
      <p:ext uri="{BB962C8B-B14F-4D97-AF65-F5344CB8AC3E}">
        <p14:creationId xmlns:p14="http://schemas.microsoft.com/office/powerpoint/2010/main" val="41524784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6829A-A9DC-2389-8B25-68643525DD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973A1DF-0294-C3DA-28E6-B304A2CF71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2BC4AE1-0D45-2F1E-DA1C-1537B4DBFC46}"/>
              </a:ext>
            </a:extLst>
          </p:cNvPr>
          <p:cNvSpPr>
            <a:spLocks noGrp="1"/>
          </p:cNvSpPr>
          <p:nvPr>
            <p:ph type="dt" sz="half" idx="10"/>
          </p:nvPr>
        </p:nvSpPr>
        <p:spPr/>
        <p:txBody>
          <a:bodyPr/>
          <a:lstStyle/>
          <a:p>
            <a:fld id="{7411CF86-1010-428D-AC96-F1ADDB57D740}" type="datetimeFigureOut">
              <a:rPr lang="en-US" smtClean="0"/>
              <a:t>12/3/2025</a:t>
            </a:fld>
            <a:endParaRPr lang="en-US"/>
          </a:p>
        </p:txBody>
      </p:sp>
      <p:sp>
        <p:nvSpPr>
          <p:cNvPr id="5" name="Footer Placeholder 4">
            <a:extLst>
              <a:ext uri="{FF2B5EF4-FFF2-40B4-BE49-F238E27FC236}">
                <a16:creationId xmlns:a16="http://schemas.microsoft.com/office/drawing/2014/main" id="{101B0CC5-1D24-C980-A8B0-64E7ED1C81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E7961-266A-5845-D1CB-48D42F2E6DFE}"/>
              </a:ext>
            </a:extLst>
          </p:cNvPr>
          <p:cNvSpPr>
            <a:spLocks noGrp="1"/>
          </p:cNvSpPr>
          <p:nvPr>
            <p:ph type="sldNum" sz="quarter" idx="12"/>
          </p:nvPr>
        </p:nvSpPr>
        <p:spPr/>
        <p:txBody>
          <a:bodyPr/>
          <a:lstStyle/>
          <a:p>
            <a:fld id="{08AE4275-5310-4A7B-A473-C3378EA4FA23}" type="slidenum">
              <a:rPr lang="en-US" smtClean="0"/>
              <a:t>‹#›</a:t>
            </a:fld>
            <a:endParaRPr lang="en-US"/>
          </a:p>
        </p:txBody>
      </p:sp>
    </p:spTree>
    <p:extLst>
      <p:ext uri="{BB962C8B-B14F-4D97-AF65-F5344CB8AC3E}">
        <p14:creationId xmlns:p14="http://schemas.microsoft.com/office/powerpoint/2010/main" val="1213259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23C8F-3A23-0714-4817-3FA68F25E19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C20677A-6141-0DB9-2165-3502B22705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66CF33-BF96-03FD-0B1F-01A510360AF7}"/>
              </a:ext>
            </a:extLst>
          </p:cNvPr>
          <p:cNvSpPr>
            <a:spLocks noGrp="1"/>
          </p:cNvSpPr>
          <p:nvPr>
            <p:ph type="dt" sz="half" idx="10"/>
          </p:nvPr>
        </p:nvSpPr>
        <p:spPr/>
        <p:txBody>
          <a:bodyPr/>
          <a:lstStyle/>
          <a:p>
            <a:fld id="{7411CF86-1010-428D-AC96-F1ADDB57D740}" type="datetimeFigureOut">
              <a:rPr lang="en-US" smtClean="0"/>
              <a:t>12/3/2025</a:t>
            </a:fld>
            <a:endParaRPr lang="en-US"/>
          </a:p>
        </p:txBody>
      </p:sp>
      <p:sp>
        <p:nvSpPr>
          <p:cNvPr id="5" name="Footer Placeholder 4">
            <a:extLst>
              <a:ext uri="{FF2B5EF4-FFF2-40B4-BE49-F238E27FC236}">
                <a16:creationId xmlns:a16="http://schemas.microsoft.com/office/drawing/2014/main" id="{25E0A7A3-3623-991D-A5FF-F1BCBCC7DB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77F416-C238-06AF-C66D-3CCEF8AEECA0}"/>
              </a:ext>
            </a:extLst>
          </p:cNvPr>
          <p:cNvSpPr>
            <a:spLocks noGrp="1"/>
          </p:cNvSpPr>
          <p:nvPr>
            <p:ph type="sldNum" sz="quarter" idx="12"/>
          </p:nvPr>
        </p:nvSpPr>
        <p:spPr/>
        <p:txBody>
          <a:bodyPr/>
          <a:lstStyle/>
          <a:p>
            <a:fld id="{08AE4275-5310-4A7B-A473-C3378EA4FA23}" type="slidenum">
              <a:rPr lang="en-US" smtClean="0"/>
              <a:t>‹#›</a:t>
            </a:fld>
            <a:endParaRPr lang="en-US"/>
          </a:p>
        </p:txBody>
      </p:sp>
    </p:spTree>
    <p:extLst>
      <p:ext uri="{BB962C8B-B14F-4D97-AF65-F5344CB8AC3E}">
        <p14:creationId xmlns:p14="http://schemas.microsoft.com/office/powerpoint/2010/main" val="3615183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A37073-A4DF-82E8-25AD-36931BCC678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2979032-11E8-43D0-C3CA-92DFB28DAA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6ADA92-4E4C-DA76-14ED-2C1506CF04DF}"/>
              </a:ext>
            </a:extLst>
          </p:cNvPr>
          <p:cNvSpPr>
            <a:spLocks noGrp="1"/>
          </p:cNvSpPr>
          <p:nvPr>
            <p:ph type="dt" sz="half" idx="10"/>
          </p:nvPr>
        </p:nvSpPr>
        <p:spPr/>
        <p:txBody>
          <a:bodyPr/>
          <a:lstStyle/>
          <a:p>
            <a:fld id="{7411CF86-1010-428D-AC96-F1ADDB57D740}" type="datetimeFigureOut">
              <a:rPr lang="en-US" smtClean="0"/>
              <a:t>12/3/2025</a:t>
            </a:fld>
            <a:endParaRPr lang="en-US"/>
          </a:p>
        </p:txBody>
      </p:sp>
      <p:sp>
        <p:nvSpPr>
          <p:cNvPr id="5" name="Footer Placeholder 4">
            <a:extLst>
              <a:ext uri="{FF2B5EF4-FFF2-40B4-BE49-F238E27FC236}">
                <a16:creationId xmlns:a16="http://schemas.microsoft.com/office/drawing/2014/main" id="{AF52B236-F804-4672-4237-E76EAE6140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CC0A96-D1CA-8D41-CB25-173BCACCBE79}"/>
              </a:ext>
            </a:extLst>
          </p:cNvPr>
          <p:cNvSpPr>
            <a:spLocks noGrp="1"/>
          </p:cNvSpPr>
          <p:nvPr>
            <p:ph type="sldNum" sz="quarter" idx="12"/>
          </p:nvPr>
        </p:nvSpPr>
        <p:spPr/>
        <p:txBody>
          <a:bodyPr/>
          <a:lstStyle/>
          <a:p>
            <a:fld id="{08AE4275-5310-4A7B-A473-C3378EA4FA23}" type="slidenum">
              <a:rPr lang="en-US" smtClean="0"/>
              <a:t>‹#›</a:t>
            </a:fld>
            <a:endParaRPr lang="en-US"/>
          </a:p>
        </p:txBody>
      </p:sp>
    </p:spTree>
    <p:extLst>
      <p:ext uri="{BB962C8B-B14F-4D97-AF65-F5344CB8AC3E}">
        <p14:creationId xmlns:p14="http://schemas.microsoft.com/office/powerpoint/2010/main" val="3599883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31990-17C3-5729-725F-4A2B30714E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31E058-EA8F-1527-DF64-FA002C009B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A5182F-F5E5-8B96-D524-5EBE5E5975CC}"/>
              </a:ext>
            </a:extLst>
          </p:cNvPr>
          <p:cNvSpPr>
            <a:spLocks noGrp="1"/>
          </p:cNvSpPr>
          <p:nvPr>
            <p:ph type="dt" sz="half" idx="10"/>
          </p:nvPr>
        </p:nvSpPr>
        <p:spPr/>
        <p:txBody>
          <a:bodyPr/>
          <a:lstStyle/>
          <a:p>
            <a:fld id="{7411CF86-1010-428D-AC96-F1ADDB57D740}" type="datetimeFigureOut">
              <a:rPr lang="en-US" smtClean="0"/>
              <a:t>12/3/2025</a:t>
            </a:fld>
            <a:endParaRPr lang="en-US"/>
          </a:p>
        </p:txBody>
      </p:sp>
      <p:sp>
        <p:nvSpPr>
          <p:cNvPr id="5" name="Footer Placeholder 4">
            <a:extLst>
              <a:ext uri="{FF2B5EF4-FFF2-40B4-BE49-F238E27FC236}">
                <a16:creationId xmlns:a16="http://schemas.microsoft.com/office/drawing/2014/main" id="{30FDE86B-1DB4-7662-2AD1-A93E619300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32BCD-A525-C3A7-37A2-55D155CB582F}"/>
              </a:ext>
            </a:extLst>
          </p:cNvPr>
          <p:cNvSpPr>
            <a:spLocks noGrp="1"/>
          </p:cNvSpPr>
          <p:nvPr>
            <p:ph type="sldNum" sz="quarter" idx="12"/>
          </p:nvPr>
        </p:nvSpPr>
        <p:spPr/>
        <p:txBody>
          <a:bodyPr/>
          <a:lstStyle/>
          <a:p>
            <a:fld id="{08AE4275-5310-4A7B-A473-C3378EA4FA23}" type="slidenum">
              <a:rPr lang="en-US" smtClean="0"/>
              <a:t>‹#›</a:t>
            </a:fld>
            <a:endParaRPr lang="en-US"/>
          </a:p>
        </p:txBody>
      </p:sp>
    </p:spTree>
    <p:extLst>
      <p:ext uri="{BB962C8B-B14F-4D97-AF65-F5344CB8AC3E}">
        <p14:creationId xmlns:p14="http://schemas.microsoft.com/office/powerpoint/2010/main" val="3582775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637F3-0398-99D8-A40F-14105E58930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A6ECD88-294E-82B3-4329-0E804476188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1B403E5-2FFF-CEAB-3222-3AE297EDBA8A}"/>
              </a:ext>
            </a:extLst>
          </p:cNvPr>
          <p:cNvSpPr>
            <a:spLocks noGrp="1"/>
          </p:cNvSpPr>
          <p:nvPr>
            <p:ph type="dt" sz="half" idx="10"/>
          </p:nvPr>
        </p:nvSpPr>
        <p:spPr/>
        <p:txBody>
          <a:bodyPr/>
          <a:lstStyle/>
          <a:p>
            <a:fld id="{7411CF86-1010-428D-AC96-F1ADDB57D740}" type="datetimeFigureOut">
              <a:rPr lang="en-US" smtClean="0"/>
              <a:t>12/3/2025</a:t>
            </a:fld>
            <a:endParaRPr lang="en-US"/>
          </a:p>
        </p:txBody>
      </p:sp>
      <p:sp>
        <p:nvSpPr>
          <p:cNvPr id="5" name="Footer Placeholder 4">
            <a:extLst>
              <a:ext uri="{FF2B5EF4-FFF2-40B4-BE49-F238E27FC236}">
                <a16:creationId xmlns:a16="http://schemas.microsoft.com/office/drawing/2014/main" id="{00181038-F06E-DDAE-0C1B-E50B3434BF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DD7A9B-14D8-2A10-EC99-49EAC6BB3B5B}"/>
              </a:ext>
            </a:extLst>
          </p:cNvPr>
          <p:cNvSpPr>
            <a:spLocks noGrp="1"/>
          </p:cNvSpPr>
          <p:nvPr>
            <p:ph type="sldNum" sz="quarter" idx="12"/>
          </p:nvPr>
        </p:nvSpPr>
        <p:spPr/>
        <p:txBody>
          <a:bodyPr/>
          <a:lstStyle/>
          <a:p>
            <a:fld id="{08AE4275-5310-4A7B-A473-C3378EA4FA23}" type="slidenum">
              <a:rPr lang="en-US" smtClean="0"/>
              <a:t>‹#›</a:t>
            </a:fld>
            <a:endParaRPr lang="en-US"/>
          </a:p>
        </p:txBody>
      </p:sp>
    </p:spTree>
    <p:extLst>
      <p:ext uri="{BB962C8B-B14F-4D97-AF65-F5344CB8AC3E}">
        <p14:creationId xmlns:p14="http://schemas.microsoft.com/office/powerpoint/2010/main" val="1662195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C3F30-AE4D-50C3-C057-8419485FD36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A849E5-8886-3847-DE64-5D1BFA045AD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E2EA49-BD09-5105-5889-CEA9AE05B03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45D7C1-A232-BBB6-D13E-8FF0179C50EF}"/>
              </a:ext>
            </a:extLst>
          </p:cNvPr>
          <p:cNvSpPr>
            <a:spLocks noGrp="1"/>
          </p:cNvSpPr>
          <p:nvPr>
            <p:ph type="dt" sz="half" idx="10"/>
          </p:nvPr>
        </p:nvSpPr>
        <p:spPr/>
        <p:txBody>
          <a:bodyPr/>
          <a:lstStyle/>
          <a:p>
            <a:fld id="{7411CF86-1010-428D-AC96-F1ADDB57D740}" type="datetimeFigureOut">
              <a:rPr lang="en-US" smtClean="0"/>
              <a:t>12/3/2025</a:t>
            </a:fld>
            <a:endParaRPr lang="en-US"/>
          </a:p>
        </p:txBody>
      </p:sp>
      <p:sp>
        <p:nvSpPr>
          <p:cNvPr id="6" name="Footer Placeholder 5">
            <a:extLst>
              <a:ext uri="{FF2B5EF4-FFF2-40B4-BE49-F238E27FC236}">
                <a16:creationId xmlns:a16="http://schemas.microsoft.com/office/drawing/2014/main" id="{A77434C9-6FEB-2ADC-0A51-EC3288EBC7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6AFA43-7D98-D26E-8CD4-8E88FAF5422C}"/>
              </a:ext>
            </a:extLst>
          </p:cNvPr>
          <p:cNvSpPr>
            <a:spLocks noGrp="1"/>
          </p:cNvSpPr>
          <p:nvPr>
            <p:ph type="sldNum" sz="quarter" idx="12"/>
          </p:nvPr>
        </p:nvSpPr>
        <p:spPr/>
        <p:txBody>
          <a:bodyPr/>
          <a:lstStyle/>
          <a:p>
            <a:fld id="{08AE4275-5310-4A7B-A473-C3378EA4FA23}" type="slidenum">
              <a:rPr lang="en-US" smtClean="0"/>
              <a:t>‹#›</a:t>
            </a:fld>
            <a:endParaRPr lang="en-US"/>
          </a:p>
        </p:txBody>
      </p:sp>
    </p:spTree>
    <p:extLst>
      <p:ext uri="{BB962C8B-B14F-4D97-AF65-F5344CB8AC3E}">
        <p14:creationId xmlns:p14="http://schemas.microsoft.com/office/powerpoint/2010/main" val="2499005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613CF-3F20-5E13-16EA-8EA1DCCEE79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84BC566-208D-DF7C-4C37-7215810367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7F8BD8-961C-703F-109E-A8BD7639EC6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A5704D-BAA8-B17D-60DB-0DCC46F270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27190B-9C65-2C5C-81DB-00E1AADA2C7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AD2FE12-20B1-99DE-CEE8-0C8D9D44481B}"/>
              </a:ext>
            </a:extLst>
          </p:cNvPr>
          <p:cNvSpPr>
            <a:spLocks noGrp="1"/>
          </p:cNvSpPr>
          <p:nvPr>
            <p:ph type="dt" sz="half" idx="10"/>
          </p:nvPr>
        </p:nvSpPr>
        <p:spPr/>
        <p:txBody>
          <a:bodyPr/>
          <a:lstStyle/>
          <a:p>
            <a:fld id="{7411CF86-1010-428D-AC96-F1ADDB57D740}" type="datetimeFigureOut">
              <a:rPr lang="en-US" smtClean="0"/>
              <a:t>12/3/2025</a:t>
            </a:fld>
            <a:endParaRPr lang="en-US"/>
          </a:p>
        </p:txBody>
      </p:sp>
      <p:sp>
        <p:nvSpPr>
          <p:cNvPr id="8" name="Footer Placeholder 7">
            <a:extLst>
              <a:ext uri="{FF2B5EF4-FFF2-40B4-BE49-F238E27FC236}">
                <a16:creationId xmlns:a16="http://schemas.microsoft.com/office/drawing/2014/main" id="{6D986283-857E-72CC-69E3-22DF068E2AA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7784436-6805-3CEA-2AAD-C58A8520A1E3}"/>
              </a:ext>
            </a:extLst>
          </p:cNvPr>
          <p:cNvSpPr>
            <a:spLocks noGrp="1"/>
          </p:cNvSpPr>
          <p:nvPr>
            <p:ph type="sldNum" sz="quarter" idx="12"/>
          </p:nvPr>
        </p:nvSpPr>
        <p:spPr/>
        <p:txBody>
          <a:bodyPr/>
          <a:lstStyle/>
          <a:p>
            <a:fld id="{08AE4275-5310-4A7B-A473-C3378EA4FA23}" type="slidenum">
              <a:rPr lang="en-US" smtClean="0"/>
              <a:t>‹#›</a:t>
            </a:fld>
            <a:endParaRPr lang="en-US"/>
          </a:p>
        </p:txBody>
      </p:sp>
    </p:spTree>
    <p:extLst>
      <p:ext uri="{BB962C8B-B14F-4D97-AF65-F5344CB8AC3E}">
        <p14:creationId xmlns:p14="http://schemas.microsoft.com/office/powerpoint/2010/main" val="285899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14AAD-4F01-9D93-9EB2-03AAB930FFB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44929DA-AF66-10E3-3450-67226E086879}"/>
              </a:ext>
            </a:extLst>
          </p:cNvPr>
          <p:cNvSpPr>
            <a:spLocks noGrp="1"/>
          </p:cNvSpPr>
          <p:nvPr>
            <p:ph type="dt" sz="half" idx="10"/>
          </p:nvPr>
        </p:nvSpPr>
        <p:spPr/>
        <p:txBody>
          <a:bodyPr/>
          <a:lstStyle/>
          <a:p>
            <a:fld id="{7411CF86-1010-428D-AC96-F1ADDB57D740}" type="datetimeFigureOut">
              <a:rPr lang="en-US" smtClean="0"/>
              <a:t>12/3/2025</a:t>
            </a:fld>
            <a:endParaRPr lang="en-US"/>
          </a:p>
        </p:txBody>
      </p:sp>
      <p:sp>
        <p:nvSpPr>
          <p:cNvPr id="4" name="Footer Placeholder 3">
            <a:extLst>
              <a:ext uri="{FF2B5EF4-FFF2-40B4-BE49-F238E27FC236}">
                <a16:creationId xmlns:a16="http://schemas.microsoft.com/office/drawing/2014/main" id="{259FCCC8-1188-C74F-3E14-2BFD0D00C08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827D962-5BB6-AD82-F8C2-DFD5E2020AB0}"/>
              </a:ext>
            </a:extLst>
          </p:cNvPr>
          <p:cNvSpPr>
            <a:spLocks noGrp="1"/>
          </p:cNvSpPr>
          <p:nvPr>
            <p:ph type="sldNum" sz="quarter" idx="12"/>
          </p:nvPr>
        </p:nvSpPr>
        <p:spPr/>
        <p:txBody>
          <a:bodyPr/>
          <a:lstStyle/>
          <a:p>
            <a:fld id="{08AE4275-5310-4A7B-A473-C3378EA4FA23}" type="slidenum">
              <a:rPr lang="en-US" smtClean="0"/>
              <a:t>‹#›</a:t>
            </a:fld>
            <a:endParaRPr lang="en-US"/>
          </a:p>
        </p:txBody>
      </p:sp>
    </p:spTree>
    <p:extLst>
      <p:ext uri="{BB962C8B-B14F-4D97-AF65-F5344CB8AC3E}">
        <p14:creationId xmlns:p14="http://schemas.microsoft.com/office/powerpoint/2010/main" val="3268505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42F4A4C-F0A7-A31C-45B9-31136A6E8B08}"/>
              </a:ext>
            </a:extLst>
          </p:cNvPr>
          <p:cNvSpPr>
            <a:spLocks noGrp="1"/>
          </p:cNvSpPr>
          <p:nvPr>
            <p:ph type="dt" sz="half" idx="10"/>
          </p:nvPr>
        </p:nvSpPr>
        <p:spPr/>
        <p:txBody>
          <a:bodyPr/>
          <a:lstStyle/>
          <a:p>
            <a:fld id="{7411CF86-1010-428D-AC96-F1ADDB57D740}" type="datetimeFigureOut">
              <a:rPr lang="en-US" smtClean="0"/>
              <a:t>12/3/2025</a:t>
            </a:fld>
            <a:endParaRPr lang="en-US"/>
          </a:p>
        </p:txBody>
      </p:sp>
      <p:sp>
        <p:nvSpPr>
          <p:cNvPr id="3" name="Footer Placeholder 2">
            <a:extLst>
              <a:ext uri="{FF2B5EF4-FFF2-40B4-BE49-F238E27FC236}">
                <a16:creationId xmlns:a16="http://schemas.microsoft.com/office/drawing/2014/main" id="{DB651B5B-E291-4A43-F36D-5AA349D601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26EB759-1922-C18B-D30E-1DB0AA864F80}"/>
              </a:ext>
            </a:extLst>
          </p:cNvPr>
          <p:cNvSpPr>
            <a:spLocks noGrp="1"/>
          </p:cNvSpPr>
          <p:nvPr>
            <p:ph type="sldNum" sz="quarter" idx="12"/>
          </p:nvPr>
        </p:nvSpPr>
        <p:spPr/>
        <p:txBody>
          <a:bodyPr/>
          <a:lstStyle/>
          <a:p>
            <a:fld id="{08AE4275-5310-4A7B-A473-C3378EA4FA23}" type="slidenum">
              <a:rPr lang="en-US" smtClean="0"/>
              <a:t>‹#›</a:t>
            </a:fld>
            <a:endParaRPr lang="en-US"/>
          </a:p>
        </p:txBody>
      </p:sp>
    </p:spTree>
    <p:extLst>
      <p:ext uri="{BB962C8B-B14F-4D97-AF65-F5344CB8AC3E}">
        <p14:creationId xmlns:p14="http://schemas.microsoft.com/office/powerpoint/2010/main" val="311123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2EA6E-D342-C1D2-C473-9B18CCE4CD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C3C800B-BAD0-5593-5CC9-B7DC1C9B63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2C6ED3-4DDD-2246-16A2-B1E2BAF958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1E25DD-94B9-844D-F487-4BEEFC1385FB}"/>
              </a:ext>
            </a:extLst>
          </p:cNvPr>
          <p:cNvSpPr>
            <a:spLocks noGrp="1"/>
          </p:cNvSpPr>
          <p:nvPr>
            <p:ph type="dt" sz="half" idx="10"/>
          </p:nvPr>
        </p:nvSpPr>
        <p:spPr/>
        <p:txBody>
          <a:bodyPr/>
          <a:lstStyle/>
          <a:p>
            <a:fld id="{7411CF86-1010-428D-AC96-F1ADDB57D740}" type="datetimeFigureOut">
              <a:rPr lang="en-US" smtClean="0"/>
              <a:t>12/3/2025</a:t>
            </a:fld>
            <a:endParaRPr lang="en-US"/>
          </a:p>
        </p:txBody>
      </p:sp>
      <p:sp>
        <p:nvSpPr>
          <p:cNvPr id="6" name="Footer Placeholder 5">
            <a:extLst>
              <a:ext uri="{FF2B5EF4-FFF2-40B4-BE49-F238E27FC236}">
                <a16:creationId xmlns:a16="http://schemas.microsoft.com/office/drawing/2014/main" id="{A12E2195-37FA-B10A-AE28-B109A9569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3EA9C3-E220-D97B-8CDF-3D9A4A690A18}"/>
              </a:ext>
            </a:extLst>
          </p:cNvPr>
          <p:cNvSpPr>
            <a:spLocks noGrp="1"/>
          </p:cNvSpPr>
          <p:nvPr>
            <p:ph type="sldNum" sz="quarter" idx="12"/>
          </p:nvPr>
        </p:nvSpPr>
        <p:spPr/>
        <p:txBody>
          <a:bodyPr/>
          <a:lstStyle/>
          <a:p>
            <a:fld id="{08AE4275-5310-4A7B-A473-C3378EA4FA23}" type="slidenum">
              <a:rPr lang="en-US" smtClean="0"/>
              <a:t>‹#›</a:t>
            </a:fld>
            <a:endParaRPr lang="en-US"/>
          </a:p>
        </p:txBody>
      </p:sp>
    </p:spTree>
    <p:extLst>
      <p:ext uri="{BB962C8B-B14F-4D97-AF65-F5344CB8AC3E}">
        <p14:creationId xmlns:p14="http://schemas.microsoft.com/office/powerpoint/2010/main" val="1162423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D9748-EC39-364A-0B1E-CA57609B7A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EADD84A-0078-B058-4CF5-4C79E4962B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D365883-467B-D09F-E819-E6E9B99F4B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72308A-7D0F-5129-B898-1D7A7C5F90A6}"/>
              </a:ext>
            </a:extLst>
          </p:cNvPr>
          <p:cNvSpPr>
            <a:spLocks noGrp="1"/>
          </p:cNvSpPr>
          <p:nvPr>
            <p:ph type="dt" sz="half" idx="10"/>
          </p:nvPr>
        </p:nvSpPr>
        <p:spPr/>
        <p:txBody>
          <a:bodyPr/>
          <a:lstStyle/>
          <a:p>
            <a:fld id="{7411CF86-1010-428D-AC96-F1ADDB57D740}" type="datetimeFigureOut">
              <a:rPr lang="en-US" smtClean="0"/>
              <a:t>12/3/2025</a:t>
            </a:fld>
            <a:endParaRPr lang="en-US"/>
          </a:p>
        </p:txBody>
      </p:sp>
      <p:sp>
        <p:nvSpPr>
          <p:cNvPr id="6" name="Footer Placeholder 5">
            <a:extLst>
              <a:ext uri="{FF2B5EF4-FFF2-40B4-BE49-F238E27FC236}">
                <a16:creationId xmlns:a16="http://schemas.microsoft.com/office/drawing/2014/main" id="{38D75E6D-FB7E-534A-D21E-338C56582F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A32256-D0DF-392E-CD82-9638CBD31F21}"/>
              </a:ext>
            </a:extLst>
          </p:cNvPr>
          <p:cNvSpPr>
            <a:spLocks noGrp="1"/>
          </p:cNvSpPr>
          <p:nvPr>
            <p:ph type="sldNum" sz="quarter" idx="12"/>
          </p:nvPr>
        </p:nvSpPr>
        <p:spPr/>
        <p:txBody>
          <a:bodyPr/>
          <a:lstStyle/>
          <a:p>
            <a:fld id="{08AE4275-5310-4A7B-A473-C3378EA4FA23}" type="slidenum">
              <a:rPr lang="en-US" smtClean="0"/>
              <a:t>‹#›</a:t>
            </a:fld>
            <a:endParaRPr lang="en-US"/>
          </a:p>
        </p:txBody>
      </p:sp>
    </p:spTree>
    <p:extLst>
      <p:ext uri="{BB962C8B-B14F-4D97-AF65-F5344CB8AC3E}">
        <p14:creationId xmlns:p14="http://schemas.microsoft.com/office/powerpoint/2010/main" val="311816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0A5D0E8-BE27-561E-552D-BECB6DC817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E890037-0F94-C1F6-7039-E243DDF46B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9F7062-434A-449C-7CBC-B6747B1ED8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411CF86-1010-428D-AC96-F1ADDB57D740}" type="datetimeFigureOut">
              <a:rPr lang="en-US" smtClean="0"/>
              <a:t>12/3/2025</a:t>
            </a:fld>
            <a:endParaRPr lang="en-US"/>
          </a:p>
        </p:txBody>
      </p:sp>
      <p:sp>
        <p:nvSpPr>
          <p:cNvPr id="5" name="Footer Placeholder 4">
            <a:extLst>
              <a:ext uri="{FF2B5EF4-FFF2-40B4-BE49-F238E27FC236}">
                <a16:creationId xmlns:a16="http://schemas.microsoft.com/office/drawing/2014/main" id="{A2735566-90F1-3125-54DA-6F845C077E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3C0B67B-A948-82BB-D6F8-F722E77F81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8AE4275-5310-4A7B-A473-C3378EA4FA23}" type="slidenum">
              <a:rPr lang="en-US" smtClean="0"/>
              <a:t>‹#›</a:t>
            </a:fld>
            <a:endParaRPr lang="en-US"/>
          </a:p>
        </p:txBody>
      </p:sp>
    </p:spTree>
    <p:extLst>
      <p:ext uri="{BB962C8B-B14F-4D97-AF65-F5344CB8AC3E}">
        <p14:creationId xmlns:p14="http://schemas.microsoft.com/office/powerpoint/2010/main" val="1521318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BB65F-1A63-5765-4B7A-0C4452A90EA5}"/>
            </a:ext>
          </a:extLst>
        </p:cNvPr>
        <p:cNvGrpSpPr/>
        <p:nvPr/>
      </p:nvGrpSpPr>
      <p:grpSpPr>
        <a:xfrm>
          <a:off x="0" y="0"/>
          <a:ext cx="0" cy="0"/>
          <a:chOff x="0" y="0"/>
          <a:chExt cx="0" cy="0"/>
        </a:xfrm>
      </p:grpSpPr>
      <p:pic>
        <p:nvPicPr>
          <p:cNvPr id="5" name="Picture 4" descr="A screenshot of a computer&#10;&#10;AI-generated content may be incorrect.">
            <a:extLst>
              <a:ext uri="{FF2B5EF4-FFF2-40B4-BE49-F238E27FC236}">
                <a16:creationId xmlns:a16="http://schemas.microsoft.com/office/drawing/2014/main" id="{D5A25064-0AAB-7AE4-F805-55D62C550C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410293A0-EC3A-F6ED-47BD-F58CE6318168}"/>
              </a:ext>
            </a:extLst>
          </p:cNvPr>
          <p:cNvSpPr txBox="1"/>
          <p:nvPr/>
        </p:nvSpPr>
        <p:spPr>
          <a:xfrm>
            <a:off x="287609" y="1203591"/>
            <a:ext cx="6144715" cy="2585323"/>
          </a:xfrm>
          <a:prstGeom prst="rect">
            <a:avLst/>
          </a:prstGeom>
          <a:noFill/>
        </p:spPr>
        <p:txBody>
          <a:bodyPr wrap="square" rtlCol="0">
            <a:spAutoFit/>
          </a:bodyPr>
          <a:lstStyle/>
          <a:p>
            <a:r>
              <a:rPr lang="en-GB" sz="5400" b="1" i="1" dirty="0">
                <a:solidFill>
                  <a:schemeClr val="bg2">
                    <a:lumMod val="25000"/>
                  </a:schemeClr>
                </a:solidFill>
                <a:latin typeface="SF Pro Display" panose="00000200000000000000" pitchFamily="50" charset="0"/>
                <a:cs typeface="Aharoni" panose="02010803020104030203" pitchFamily="2" charset="-79"/>
              </a:rPr>
              <a:t>Threat Actors, Attack Vectors &amp; Mitigation Tools</a:t>
            </a:r>
            <a:endParaRPr lang="en-US" sz="5400" b="1" i="1" dirty="0">
              <a:solidFill>
                <a:schemeClr val="bg2">
                  <a:lumMod val="25000"/>
                </a:schemeClr>
              </a:solidFill>
              <a:latin typeface="SF Pro Display" panose="00000200000000000000" pitchFamily="50" charset="0"/>
            </a:endParaRPr>
          </a:p>
        </p:txBody>
      </p:sp>
      <p:sp>
        <p:nvSpPr>
          <p:cNvPr id="3" name="TextBox 2">
            <a:extLst>
              <a:ext uri="{FF2B5EF4-FFF2-40B4-BE49-F238E27FC236}">
                <a16:creationId xmlns:a16="http://schemas.microsoft.com/office/drawing/2014/main" id="{CE0FD3CE-5660-E7CB-2312-504D4ECF10C2}"/>
              </a:ext>
            </a:extLst>
          </p:cNvPr>
          <p:cNvSpPr txBox="1"/>
          <p:nvPr/>
        </p:nvSpPr>
        <p:spPr>
          <a:xfrm>
            <a:off x="342900" y="4095988"/>
            <a:ext cx="5091359" cy="2554545"/>
          </a:xfrm>
          <a:prstGeom prst="rect">
            <a:avLst/>
          </a:prstGeom>
          <a:noFill/>
        </p:spPr>
        <p:txBody>
          <a:bodyPr wrap="square" rtlCol="0">
            <a:spAutoFit/>
          </a:bodyPr>
          <a:lstStyle/>
          <a:p>
            <a:r>
              <a:rPr lang="en-GB" sz="3200" b="1" dirty="0">
                <a:solidFill>
                  <a:schemeClr val="bg2">
                    <a:lumMod val="25000"/>
                  </a:schemeClr>
                </a:solidFill>
                <a:latin typeface="SF Pro Display" panose="00000200000000000000" pitchFamily="50" charset="0"/>
                <a:cs typeface="Aharoni" panose="02010803020104030203" pitchFamily="2" charset="-79"/>
              </a:rPr>
              <a:t>How </a:t>
            </a:r>
            <a:r>
              <a:rPr lang="en-GB" sz="3200" b="1" dirty="0">
                <a:solidFill>
                  <a:srgbClr val="FC5753"/>
                </a:solidFill>
                <a:latin typeface="SF Pro Display" panose="00000200000000000000" pitchFamily="50" charset="0"/>
                <a:cs typeface="Aharoni" panose="02010803020104030203" pitchFamily="2" charset="-79"/>
              </a:rPr>
              <a:t>Proactive Security</a:t>
            </a:r>
            <a:endParaRPr lang="en-GB" sz="3200" b="1" dirty="0">
              <a:solidFill>
                <a:srgbClr val="FC5753"/>
              </a:solidFill>
              <a:highlight>
                <a:srgbClr val="008000"/>
              </a:highlight>
              <a:latin typeface="SF Pro Display" panose="00000200000000000000" pitchFamily="50" charset="0"/>
              <a:cs typeface="Aharoni" panose="02010803020104030203" pitchFamily="2" charset="-79"/>
            </a:endParaRPr>
          </a:p>
          <a:p>
            <a:r>
              <a:rPr lang="en-GB" sz="3200" b="1" dirty="0">
                <a:solidFill>
                  <a:schemeClr val="bg2">
                    <a:lumMod val="25000"/>
                  </a:schemeClr>
                </a:solidFill>
                <a:latin typeface="SF Pro Display" panose="00000200000000000000" pitchFamily="50" charset="0"/>
                <a:cs typeface="Aharoni" panose="02010803020104030203" pitchFamily="2" charset="-79"/>
              </a:rPr>
              <a:t>Could Have </a:t>
            </a:r>
            <a:r>
              <a:rPr lang="en-GB" sz="3200" b="1" dirty="0">
                <a:solidFill>
                  <a:srgbClr val="27AA35"/>
                </a:solidFill>
                <a:latin typeface="SF Pro Display" panose="00000200000000000000" pitchFamily="50" charset="0"/>
                <a:cs typeface="Aharoni" panose="02010803020104030203" pitchFamily="2" charset="-79"/>
              </a:rPr>
              <a:t>Protected</a:t>
            </a:r>
            <a:r>
              <a:rPr lang="en-GB" sz="3200" b="1" dirty="0">
                <a:solidFill>
                  <a:schemeClr val="bg2">
                    <a:lumMod val="25000"/>
                  </a:schemeClr>
                </a:solidFill>
                <a:latin typeface="SF Pro Display" panose="00000200000000000000" pitchFamily="50" charset="0"/>
                <a:cs typeface="Aharoni" panose="02010803020104030203" pitchFamily="2" charset="-79"/>
              </a:rPr>
              <a:t> </a:t>
            </a:r>
            <a:r>
              <a:rPr lang="en-GB" sz="3200" b="1" dirty="0">
                <a:solidFill>
                  <a:srgbClr val="FDBC40"/>
                </a:solidFill>
                <a:latin typeface="SF Pro Display" panose="00000200000000000000" pitchFamily="50" charset="0"/>
                <a:cs typeface="Aharoni" panose="02010803020104030203" pitchFamily="2" charset="-79"/>
              </a:rPr>
              <a:t>Bright Future</a:t>
            </a:r>
            <a:endParaRPr lang="en-US" sz="3200" b="1" dirty="0">
              <a:solidFill>
                <a:srgbClr val="FDBC40"/>
              </a:solidFill>
              <a:latin typeface="SF Pro Display" panose="00000200000000000000" pitchFamily="50" charset="0"/>
              <a:cs typeface="Aharoni" panose="02010803020104030203" pitchFamily="2" charset="-79"/>
            </a:endParaRPr>
          </a:p>
          <a:p>
            <a:endParaRPr lang="en-GB" sz="3200" dirty="0">
              <a:solidFill>
                <a:schemeClr val="bg1"/>
              </a:solidFill>
              <a:latin typeface="Aharoni" panose="02010803020104030203" pitchFamily="2" charset="-79"/>
              <a:cs typeface="Aharoni" panose="02010803020104030203" pitchFamily="2" charset="-79"/>
            </a:endParaRPr>
          </a:p>
          <a:p>
            <a:endParaRPr lang="en-US" sz="3200" dirty="0"/>
          </a:p>
        </p:txBody>
      </p:sp>
      <p:sp>
        <p:nvSpPr>
          <p:cNvPr id="9" name="TextBox 8">
            <a:extLst>
              <a:ext uri="{FF2B5EF4-FFF2-40B4-BE49-F238E27FC236}">
                <a16:creationId xmlns:a16="http://schemas.microsoft.com/office/drawing/2014/main" id="{09675E46-DF67-DDAE-6281-D7F3BF1A9484}"/>
              </a:ext>
            </a:extLst>
          </p:cNvPr>
          <p:cNvSpPr txBox="1"/>
          <p:nvPr/>
        </p:nvSpPr>
        <p:spPr>
          <a:xfrm>
            <a:off x="7990982" y="171450"/>
            <a:ext cx="3394567" cy="461665"/>
          </a:xfrm>
          <a:prstGeom prst="rect">
            <a:avLst/>
          </a:prstGeom>
          <a:noFill/>
        </p:spPr>
        <p:txBody>
          <a:bodyPr wrap="square" rtlCol="0">
            <a:spAutoFit/>
          </a:bodyPr>
          <a:lstStyle/>
          <a:p>
            <a:r>
              <a:rPr lang="en-GB" sz="2400" b="1" dirty="0">
                <a:solidFill>
                  <a:srgbClr val="3A3A3A"/>
                </a:solidFill>
                <a:latin typeface="SF Pro Display" panose="00000200000000000000" pitchFamily="50" charset="0"/>
              </a:rPr>
              <a:t>Research &amp; Contents</a:t>
            </a:r>
          </a:p>
        </p:txBody>
      </p:sp>
      <p:sp>
        <p:nvSpPr>
          <p:cNvPr id="10" name="TextBox 9">
            <a:extLst>
              <a:ext uri="{FF2B5EF4-FFF2-40B4-BE49-F238E27FC236}">
                <a16:creationId xmlns:a16="http://schemas.microsoft.com/office/drawing/2014/main" id="{0061B136-7A22-A2AA-A21E-9239C1B423FE}"/>
              </a:ext>
            </a:extLst>
          </p:cNvPr>
          <p:cNvSpPr txBox="1"/>
          <p:nvPr/>
        </p:nvSpPr>
        <p:spPr>
          <a:xfrm>
            <a:off x="7303136" y="1143664"/>
            <a:ext cx="3637534" cy="707886"/>
          </a:xfrm>
          <a:prstGeom prst="rect">
            <a:avLst/>
          </a:prstGeom>
          <a:noFill/>
        </p:spPr>
        <p:txBody>
          <a:bodyPr wrap="none" rtlCol="0">
            <a:spAutoFit/>
          </a:bodyPr>
          <a:lstStyle/>
          <a:p>
            <a:r>
              <a:rPr lang="en-GB" sz="4000" b="1" dirty="0">
                <a:solidFill>
                  <a:srgbClr val="3A3A3A"/>
                </a:solidFill>
                <a:latin typeface="SF Pro Display" panose="00000200000000000000" pitchFamily="50" charset="0"/>
              </a:rPr>
              <a:t>Contents Page</a:t>
            </a:r>
            <a:endParaRPr lang="en-US" sz="4000" b="1" dirty="0">
              <a:solidFill>
                <a:srgbClr val="3A3A3A"/>
              </a:solidFill>
              <a:latin typeface="SF Pro Display" panose="00000200000000000000" pitchFamily="50" charset="0"/>
            </a:endParaRPr>
          </a:p>
        </p:txBody>
      </p:sp>
      <p:sp>
        <p:nvSpPr>
          <p:cNvPr id="13" name="TextBox 12">
            <a:extLst>
              <a:ext uri="{FF2B5EF4-FFF2-40B4-BE49-F238E27FC236}">
                <a16:creationId xmlns:a16="http://schemas.microsoft.com/office/drawing/2014/main" id="{85E0A192-9D5F-8A95-4A64-B29A16FAB30C}"/>
              </a:ext>
            </a:extLst>
          </p:cNvPr>
          <p:cNvSpPr txBox="1"/>
          <p:nvPr/>
        </p:nvSpPr>
        <p:spPr>
          <a:xfrm>
            <a:off x="6613845" y="1946246"/>
            <a:ext cx="5001049" cy="2677656"/>
          </a:xfrm>
          <a:prstGeom prst="rect">
            <a:avLst/>
          </a:prstGeom>
          <a:noFill/>
        </p:spPr>
        <p:txBody>
          <a:bodyPr wrap="none" rtlCol="0">
            <a:spAutoFit/>
          </a:bodyPr>
          <a:lstStyle/>
          <a:p>
            <a:pPr marL="285750" indent="-285750">
              <a:buFont typeface="Arial" panose="020B0604020202020204" pitchFamily="34" charset="0"/>
              <a:buChar char="•"/>
            </a:pPr>
            <a:r>
              <a:rPr lang="en-GB" sz="2800" dirty="0">
                <a:latin typeface="SF Pro Display" panose="00000200000000000000" pitchFamily="50" charset="0"/>
              </a:rPr>
              <a:t>Research Title Page &amp; Contents</a:t>
            </a:r>
          </a:p>
          <a:p>
            <a:pPr marL="285750" indent="-285750">
              <a:buFont typeface="Arial" panose="020B0604020202020204" pitchFamily="34" charset="0"/>
              <a:buChar char="•"/>
            </a:pPr>
            <a:r>
              <a:rPr lang="en-GB" sz="2800" dirty="0">
                <a:latin typeface="SF Pro Display" panose="00000200000000000000" pitchFamily="50" charset="0"/>
              </a:rPr>
              <a:t>Introduction to Cybersecurity</a:t>
            </a:r>
          </a:p>
          <a:p>
            <a:pPr marL="285750" indent="-285750">
              <a:buFont typeface="Arial" panose="020B0604020202020204" pitchFamily="34" charset="0"/>
              <a:buChar char="•"/>
            </a:pPr>
            <a:r>
              <a:rPr lang="en-GB" sz="2800" dirty="0">
                <a:latin typeface="SF Pro Display" panose="00000200000000000000" pitchFamily="50" charset="0"/>
              </a:rPr>
              <a:t>Threat Actors</a:t>
            </a:r>
          </a:p>
          <a:p>
            <a:pPr marL="285750" indent="-285750">
              <a:buFont typeface="Arial" panose="020B0604020202020204" pitchFamily="34" charset="0"/>
              <a:buChar char="•"/>
            </a:pPr>
            <a:r>
              <a:rPr lang="en-GB" sz="2800" dirty="0">
                <a:latin typeface="SF Pro Display" panose="00000200000000000000" pitchFamily="50" charset="0"/>
              </a:rPr>
              <a:t>Attack Vectors</a:t>
            </a:r>
          </a:p>
          <a:p>
            <a:pPr marL="285750" indent="-285750">
              <a:buFont typeface="Arial" panose="020B0604020202020204" pitchFamily="34" charset="0"/>
              <a:buChar char="•"/>
            </a:pPr>
            <a:r>
              <a:rPr lang="en-GB" sz="2800" dirty="0">
                <a:latin typeface="SF Pro Display" panose="00000200000000000000" pitchFamily="50" charset="0"/>
              </a:rPr>
              <a:t>Mitigation Strategies</a:t>
            </a:r>
          </a:p>
          <a:p>
            <a:pPr marL="285750" indent="-285750">
              <a:buFont typeface="Arial" panose="020B0604020202020204" pitchFamily="34" charset="0"/>
              <a:buChar char="•"/>
            </a:pPr>
            <a:r>
              <a:rPr lang="en-GB" sz="2800" dirty="0">
                <a:latin typeface="SF Pro Display" panose="00000200000000000000" pitchFamily="50" charset="0"/>
              </a:rPr>
              <a:t>Conclusion</a:t>
            </a:r>
          </a:p>
        </p:txBody>
      </p:sp>
    </p:spTree>
    <p:extLst>
      <p:ext uri="{BB962C8B-B14F-4D97-AF65-F5344CB8AC3E}">
        <p14:creationId xmlns:p14="http://schemas.microsoft.com/office/powerpoint/2010/main" val="958988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1+#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1+#ppt_w/2"/>
                                          </p:val>
                                        </p:tav>
                                        <p:tav tm="100000">
                                          <p:val>
                                            <p:strVal val="#ppt_x"/>
                                          </p:val>
                                        </p:tav>
                                      </p:tavLst>
                                    </p:anim>
                                    <p:anim calcmode="lin" valueType="num">
                                      <p:cBhvr additive="base">
                                        <p:cTn id="12"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randombar(horizontal)">
                                      <p:cBhvr>
                                        <p:cTn id="17" dur="500"/>
                                        <p:tgtEl>
                                          <p:spTgt spid="2"/>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randombar(horizontal)">
                                      <p:cBhvr>
                                        <p:cTn id="2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0" grpId="0"/>
      <p:bldP spid="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6937B-EBCA-D3BB-A9E2-7CEDA33E8C55}"/>
            </a:ext>
          </a:extLst>
        </p:cNvPr>
        <p:cNvGrpSpPr/>
        <p:nvPr/>
      </p:nvGrpSpPr>
      <p:grpSpPr>
        <a:xfrm>
          <a:off x="0" y="0"/>
          <a:ext cx="0" cy="0"/>
          <a:chOff x="0" y="0"/>
          <a:chExt cx="0" cy="0"/>
        </a:xfrm>
      </p:grpSpPr>
      <p:pic>
        <p:nvPicPr>
          <p:cNvPr id="25" name="Picture 24" descr="A screenshot of a computer&#10;&#10;AI-generated content may be incorrect.">
            <a:extLst>
              <a:ext uri="{FF2B5EF4-FFF2-40B4-BE49-F238E27FC236}">
                <a16:creationId xmlns:a16="http://schemas.microsoft.com/office/drawing/2014/main" id="{00442B1C-DB5C-30C2-7AB5-2C28F53CE7E7}"/>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79C72ED8-DBE0-7F41-4CD5-486428605097}"/>
              </a:ext>
            </a:extLst>
          </p:cNvPr>
          <p:cNvSpPr txBox="1"/>
          <p:nvPr/>
        </p:nvSpPr>
        <p:spPr>
          <a:xfrm>
            <a:off x="85412" y="772175"/>
            <a:ext cx="12852767" cy="1569660"/>
          </a:xfrm>
          <a:prstGeom prst="rect">
            <a:avLst/>
          </a:prstGeom>
          <a:noFill/>
        </p:spPr>
        <p:txBody>
          <a:bodyPr wrap="square" rtlCol="0">
            <a:spAutoFit/>
          </a:bodyPr>
          <a:lstStyle/>
          <a:p>
            <a:r>
              <a:rPr lang="en-GB" sz="4800" b="1" i="1" dirty="0">
                <a:latin typeface="SF Pro Display" panose="00000200000000000000" pitchFamily="50" charset="0"/>
              </a:rPr>
              <a:t>Conclusion </a:t>
            </a:r>
            <a:br>
              <a:rPr lang="en-GB" sz="4800" b="1" i="1" dirty="0">
                <a:latin typeface="SF Pro Display" panose="00000200000000000000" pitchFamily="50" charset="0"/>
              </a:rPr>
            </a:br>
            <a:r>
              <a:rPr lang="en-GB" sz="4800" b="1" i="1" dirty="0">
                <a:latin typeface="SF Pro Display" panose="00000200000000000000" pitchFamily="50" charset="0"/>
              </a:rPr>
              <a:t>&amp; Recommendations</a:t>
            </a:r>
            <a:endParaRPr lang="en-US" sz="4800" b="1" i="1" dirty="0">
              <a:latin typeface="SF Pro Display" panose="00000200000000000000" pitchFamily="50" charset="0"/>
            </a:endParaRPr>
          </a:p>
        </p:txBody>
      </p:sp>
      <p:sp>
        <p:nvSpPr>
          <p:cNvPr id="9" name="TextBox 8">
            <a:extLst>
              <a:ext uri="{FF2B5EF4-FFF2-40B4-BE49-F238E27FC236}">
                <a16:creationId xmlns:a16="http://schemas.microsoft.com/office/drawing/2014/main" id="{5805F5BD-E044-D021-3A1E-4BCFDC070077}"/>
              </a:ext>
            </a:extLst>
          </p:cNvPr>
          <p:cNvSpPr txBox="1"/>
          <p:nvPr/>
        </p:nvSpPr>
        <p:spPr>
          <a:xfrm>
            <a:off x="7990982" y="171450"/>
            <a:ext cx="3413617" cy="461665"/>
          </a:xfrm>
          <a:prstGeom prst="rect">
            <a:avLst/>
          </a:prstGeom>
          <a:noFill/>
        </p:spPr>
        <p:txBody>
          <a:bodyPr wrap="square" rtlCol="0">
            <a:spAutoFit/>
          </a:bodyPr>
          <a:lstStyle/>
          <a:p>
            <a:r>
              <a:rPr lang="en-GB" sz="2400" b="1" dirty="0">
                <a:solidFill>
                  <a:srgbClr val="3A3A3A"/>
                </a:solidFill>
                <a:latin typeface="SF Pro Display" panose="00000200000000000000" pitchFamily="50" charset="0"/>
              </a:rPr>
              <a:t>Conclusion</a:t>
            </a:r>
          </a:p>
        </p:txBody>
      </p:sp>
      <p:sp>
        <p:nvSpPr>
          <p:cNvPr id="28" name="TextBox 27">
            <a:extLst>
              <a:ext uri="{FF2B5EF4-FFF2-40B4-BE49-F238E27FC236}">
                <a16:creationId xmlns:a16="http://schemas.microsoft.com/office/drawing/2014/main" id="{ABA349BC-2566-C9E8-C625-A29041FFECE3}"/>
              </a:ext>
            </a:extLst>
          </p:cNvPr>
          <p:cNvSpPr txBox="1"/>
          <p:nvPr/>
        </p:nvSpPr>
        <p:spPr>
          <a:xfrm>
            <a:off x="0" y="2480895"/>
            <a:ext cx="1466748" cy="707886"/>
          </a:xfrm>
          <a:prstGeom prst="rect">
            <a:avLst/>
          </a:prstGeom>
          <a:noFill/>
        </p:spPr>
        <p:txBody>
          <a:bodyPr wrap="none" rtlCol="0">
            <a:spAutoFit/>
          </a:bodyPr>
          <a:lstStyle/>
          <a:p>
            <a:r>
              <a:rPr lang="en-US" sz="4000" b="1" dirty="0">
                <a:solidFill>
                  <a:srgbClr val="3A3A3A"/>
                </a:solidFill>
                <a:latin typeface="SF Pro Display" panose="00000200000000000000" pitchFamily="50" charset="0"/>
              </a:rPr>
              <a:t>Recap</a:t>
            </a:r>
            <a:endParaRPr lang="en-US" sz="1400" b="1" dirty="0">
              <a:solidFill>
                <a:srgbClr val="3A3A3A"/>
              </a:solidFill>
              <a:latin typeface="SF Pro Display" panose="00000200000000000000" pitchFamily="50" charset="0"/>
            </a:endParaRPr>
          </a:p>
        </p:txBody>
      </p:sp>
      <p:sp>
        <p:nvSpPr>
          <p:cNvPr id="5" name="TextBox 4">
            <a:extLst>
              <a:ext uri="{FF2B5EF4-FFF2-40B4-BE49-F238E27FC236}">
                <a16:creationId xmlns:a16="http://schemas.microsoft.com/office/drawing/2014/main" id="{E57FE4DD-DDEF-3EB8-AC8A-7A5C2267A119}"/>
              </a:ext>
            </a:extLst>
          </p:cNvPr>
          <p:cNvSpPr txBox="1"/>
          <p:nvPr/>
        </p:nvSpPr>
        <p:spPr>
          <a:xfrm>
            <a:off x="0" y="3029775"/>
            <a:ext cx="5383033" cy="1477328"/>
          </a:xfrm>
          <a:prstGeom prst="rect">
            <a:avLst/>
          </a:prstGeom>
          <a:noFill/>
        </p:spPr>
        <p:txBody>
          <a:bodyPr wrap="square" rtlCol="0">
            <a:spAutoFit/>
          </a:bodyPr>
          <a:lstStyle/>
          <a:p>
            <a:r>
              <a:rPr lang="en-GB" dirty="0">
                <a:latin typeface="SF Pro Display" panose="00000200000000000000"/>
              </a:rPr>
              <a:t>The Ransomware attack on Bright Future showed the devastating impact the lack of proactive security can have, leaving donor trust and financial records encrypted. Further harming their ability to operate a valuable service while dealing with the ramifications</a:t>
            </a:r>
            <a:endParaRPr lang="en-US" dirty="0">
              <a:latin typeface="SF Pro Display" panose="00000200000000000000"/>
            </a:endParaRPr>
          </a:p>
        </p:txBody>
      </p:sp>
      <p:sp>
        <p:nvSpPr>
          <p:cNvPr id="6" name="TextBox 5">
            <a:extLst>
              <a:ext uri="{FF2B5EF4-FFF2-40B4-BE49-F238E27FC236}">
                <a16:creationId xmlns:a16="http://schemas.microsoft.com/office/drawing/2014/main" id="{FF2F1990-E7FF-5C41-FDCC-24A513A5697A}"/>
              </a:ext>
            </a:extLst>
          </p:cNvPr>
          <p:cNvSpPr txBox="1"/>
          <p:nvPr/>
        </p:nvSpPr>
        <p:spPr>
          <a:xfrm>
            <a:off x="361476" y="4507103"/>
            <a:ext cx="1266501" cy="707886"/>
          </a:xfrm>
          <a:prstGeom prst="rect">
            <a:avLst/>
          </a:prstGeom>
          <a:noFill/>
        </p:spPr>
        <p:txBody>
          <a:bodyPr wrap="none" rtlCol="0">
            <a:spAutoFit/>
          </a:bodyPr>
          <a:lstStyle/>
          <a:p>
            <a:r>
              <a:rPr lang="en-GB" sz="4000" b="1" dirty="0">
                <a:solidFill>
                  <a:srgbClr val="3A3A3A"/>
                </a:solidFill>
                <a:latin typeface="SF Pro Display" panose="00000200000000000000"/>
              </a:rPr>
              <a:t>MFA </a:t>
            </a:r>
            <a:endParaRPr lang="en-US" sz="4000" b="1" dirty="0">
              <a:solidFill>
                <a:srgbClr val="3A3A3A"/>
              </a:solidFill>
              <a:latin typeface="SF Pro Display" panose="00000200000000000000"/>
            </a:endParaRPr>
          </a:p>
        </p:txBody>
      </p:sp>
      <p:sp>
        <p:nvSpPr>
          <p:cNvPr id="7" name="TextBox 6">
            <a:extLst>
              <a:ext uri="{FF2B5EF4-FFF2-40B4-BE49-F238E27FC236}">
                <a16:creationId xmlns:a16="http://schemas.microsoft.com/office/drawing/2014/main" id="{7580DCE2-327B-6FD5-49D0-4CBCA1100ACF}"/>
              </a:ext>
            </a:extLst>
          </p:cNvPr>
          <p:cNvSpPr txBox="1"/>
          <p:nvPr/>
        </p:nvSpPr>
        <p:spPr>
          <a:xfrm>
            <a:off x="373671" y="5155712"/>
            <a:ext cx="2639833" cy="923330"/>
          </a:xfrm>
          <a:prstGeom prst="rect">
            <a:avLst/>
          </a:prstGeom>
          <a:noFill/>
        </p:spPr>
        <p:txBody>
          <a:bodyPr wrap="square" rtlCol="0">
            <a:spAutoFit/>
          </a:bodyPr>
          <a:lstStyle/>
          <a:p>
            <a:r>
              <a:rPr lang="en-GB" dirty="0"/>
              <a:t>Would have prevented unauthorised access if credentials were stolen</a:t>
            </a:r>
            <a:endParaRPr lang="en-US" dirty="0"/>
          </a:p>
        </p:txBody>
      </p:sp>
      <p:sp>
        <p:nvSpPr>
          <p:cNvPr id="8" name="TextBox 7">
            <a:extLst>
              <a:ext uri="{FF2B5EF4-FFF2-40B4-BE49-F238E27FC236}">
                <a16:creationId xmlns:a16="http://schemas.microsoft.com/office/drawing/2014/main" id="{A664153E-001B-CC75-6C0C-6BB2786519F5}"/>
              </a:ext>
            </a:extLst>
          </p:cNvPr>
          <p:cNvSpPr txBox="1"/>
          <p:nvPr/>
        </p:nvSpPr>
        <p:spPr>
          <a:xfrm>
            <a:off x="5456622" y="2601368"/>
            <a:ext cx="3393878" cy="707886"/>
          </a:xfrm>
          <a:prstGeom prst="rect">
            <a:avLst/>
          </a:prstGeom>
          <a:noFill/>
        </p:spPr>
        <p:txBody>
          <a:bodyPr wrap="none" rtlCol="0">
            <a:spAutoFit/>
          </a:bodyPr>
          <a:lstStyle/>
          <a:p>
            <a:r>
              <a:rPr lang="en-GB" sz="4000" b="1" dirty="0">
                <a:solidFill>
                  <a:srgbClr val="3A3A3A"/>
                </a:solidFill>
                <a:latin typeface="SF Pro Display" panose="00000200000000000000"/>
              </a:rPr>
              <a:t>Security Audits</a:t>
            </a:r>
            <a:endParaRPr lang="en-US" sz="4000" b="1" dirty="0">
              <a:solidFill>
                <a:srgbClr val="3A3A3A"/>
              </a:solidFill>
              <a:latin typeface="SF Pro Display" panose="00000200000000000000"/>
            </a:endParaRPr>
          </a:p>
        </p:txBody>
      </p:sp>
      <p:sp>
        <p:nvSpPr>
          <p:cNvPr id="10" name="TextBox 9">
            <a:extLst>
              <a:ext uri="{FF2B5EF4-FFF2-40B4-BE49-F238E27FC236}">
                <a16:creationId xmlns:a16="http://schemas.microsoft.com/office/drawing/2014/main" id="{AE6F4905-AB7C-406B-4F08-B26150193C09}"/>
              </a:ext>
            </a:extLst>
          </p:cNvPr>
          <p:cNvSpPr txBox="1"/>
          <p:nvPr/>
        </p:nvSpPr>
        <p:spPr>
          <a:xfrm>
            <a:off x="5456622" y="3220863"/>
            <a:ext cx="3751686" cy="1200329"/>
          </a:xfrm>
          <a:prstGeom prst="rect">
            <a:avLst/>
          </a:prstGeom>
          <a:noFill/>
        </p:spPr>
        <p:txBody>
          <a:bodyPr wrap="square" rtlCol="0">
            <a:spAutoFit/>
          </a:bodyPr>
          <a:lstStyle/>
          <a:p>
            <a:r>
              <a:rPr lang="en-GB" dirty="0"/>
              <a:t>Would have identified poor security practices and allowed them to be rectified before a breach occurred potentially mitigating the breach</a:t>
            </a:r>
            <a:endParaRPr lang="en-US" dirty="0"/>
          </a:p>
        </p:txBody>
      </p:sp>
      <p:sp>
        <p:nvSpPr>
          <p:cNvPr id="11" name="TextBox 10">
            <a:extLst>
              <a:ext uri="{FF2B5EF4-FFF2-40B4-BE49-F238E27FC236}">
                <a16:creationId xmlns:a16="http://schemas.microsoft.com/office/drawing/2014/main" id="{91DD48AA-899B-0EBD-41F3-BAB089E46E56}"/>
              </a:ext>
            </a:extLst>
          </p:cNvPr>
          <p:cNvSpPr txBox="1"/>
          <p:nvPr/>
        </p:nvSpPr>
        <p:spPr>
          <a:xfrm>
            <a:off x="3387069" y="5127725"/>
            <a:ext cx="3991927" cy="707886"/>
          </a:xfrm>
          <a:prstGeom prst="rect">
            <a:avLst/>
          </a:prstGeom>
          <a:noFill/>
        </p:spPr>
        <p:txBody>
          <a:bodyPr wrap="none" rtlCol="0">
            <a:spAutoFit/>
          </a:bodyPr>
          <a:lstStyle/>
          <a:p>
            <a:r>
              <a:rPr lang="en-GB" sz="4000" b="1" dirty="0">
                <a:solidFill>
                  <a:srgbClr val="3A3A3A"/>
                </a:solidFill>
                <a:latin typeface="SF Pro Display" panose="00000200000000000000"/>
              </a:rPr>
              <a:t>Software Updates</a:t>
            </a:r>
            <a:endParaRPr lang="en-US" sz="4000" b="1" dirty="0">
              <a:solidFill>
                <a:srgbClr val="3A3A3A"/>
              </a:solidFill>
              <a:latin typeface="SF Pro Display" panose="00000200000000000000"/>
            </a:endParaRPr>
          </a:p>
        </p:txBody>
      </p:sp>
      <p:sp>
        <p:nvSpPr>
          <p:cNvPr id="12" name="TextBox 11">
            <a:extLst>
              <a:ext uri="{FF2B5EF4-FFF2-40B4-BE49-F238E27FC236}">
                <a16:creationId xmlns:a16="http://schemas.microsoft.com/office/drawing/2014/main" id="{A6607847-7EC7-BD66-A7D9-B7C90B1E7C5C}"/>
              </a:ext>
            </a:extLst>
          </p:cNvPr>
          <p:cNvSpPr txBox="1"/>
          <p:nvPr/>
        </p:nvSpPr>
        <p:spPr>
          <a:xfrm>
            <a:off x="3460658" y="5713794"/>
            <a:ext cx="3751686" cy="923330"/>
          </a:xfrm>
          <a:prstGeom prst="rect">
            <a:avLst/>
          </a:prstGeom>
          <a:noFill/>
        </p:spPr>
        <p:txBody>
          <a:bodyPr wrap="square" rtlCol="0">
            <a:spAutoFit/>
          </a:bodyPr>
          <a:lstStyle/>
          <a:p>
            <a:r>
              <a:rPr lang="en-GB" dirty="0"/>
              <a:t>Would have closed known vulnerabilities such as in the case of WannaCry</a:t>
            </a:r>
            <a:endParaRPr lang="en-US" dirty="0"/>
          </a:p>
        </p:txBody>
      </p:sp>
      <p:sp>
        <p:nvSpPr>
          <p:cNvPr id="13" name="TextBox 12">
            <a:extLst>
              <a:ext uri="{FF2B5EF4-FFF2-40B4-BE49-F238E27FC236}">
                <a16:creationId xmlns:a16="http://schemas.microsoft.com/office/drawing/2014/main" id="{6E520020-AD60-545A-5F10-145232F2091D}"/>
              </a:ext>
            </a:extLst>
          </p:cNvPr>
          <p:cNvSpPr txBox="1"/>
          <p:nvPr/>
        </p:nvSpPr>
        <p:spPr>
          <a:xfrm>
            <a:off x="7703599" y="4313875"/>
            <a:ext cx="4096121" cy="707886"/>
          </a:xfrm>
          <a:prstGeom prst="rect">
            <a:avLst/>
          </a:prstGeom>
          <a:noFill/>
        </p:spPr>
        <p:txBody>
          <a:bodyPr wrap="none" rtlCol="0">
            <a:spAutoFit/>
          </a:bodyPr>
          <a:lstStyle/>
          <a:p>
            <a:r>
              <a:rPr lang="en-GB" sz="4000" b="1" dirty="0">
                <a:solidFill>
                  <a:srgbClr val="3A3A3A"/>
                </a:solidFill>
                <a:latin typeface="SF Pro Display" panose="00000200000000000000"/>
              </a:rPr>
              <a:t>Employee Training</a:t>
            </a:r>
            <a:endParaRPr lang="en-US" sz="4000" b="1" dirty="0">
              <a:solidFill>
                <a:srgbClr val="3A3A3A"/>
              </a:solidFill>
              <a:latin typeface="SF Pro Display" panose="00000200000000000000"/>
            </a:endParaRPr>
          </a:p>
        </p:txBody>
      </p:sp>
      <p:sp>
        <p:nvSpPr>
          <p:cNvPr id="14" name="TextBox 13">
            <a:extLst>
              <a:ext uri="{FF2B5EF4-FFF2-40B4-BE49-F238E27FC236}">
                <a16:creationId xmlns:a16="http://schemas.microsoft.com/office/drawing/2014/main" id="{E4D7FAE6-6C2C-FAB4-2016-7C7FE5A124BE}"/>
              </a:ext>
            </a:extLst>
          </p:cNvPr>
          <p:cNvSpPr txBox="1"/>
          <p:nvPr/>
        </p:nvSpPr>
        <p:spPr>
          <a:xfrm>
            <a:off x="7899739" y="4914443"/>
            <a:ext cx="4096121" cy="923330"/>
          </a:xfrm>
          <a:prstGeom prst="rect">
            <a:avLst/>
          </a:prstGeom>
          <a:noFill/>
        </p:spPr>
        <p:txBody>
          <a:bodyPr wrap="square" rtlCol="0">
            <a:spAutoFit/>
          </a:bodyPr>
          <a:lstStyle/>
          <a:p>
            <a:r>
              <a:rPr lang="en-GB" dirty="0"/>
              <a:t>Would have reduced the likelihood of phishing attacks, the most common attack vector.</a:t>
            </a:r>
            <a:endParaRPr lang="en-US" dirty="0"/>
          </a:p>
        </p:txBody>
      </p:sp>
      <p:sp>
        <p:nvSpPr>
          <p:cNvPr id="15" name="TextBox 14">
            <a:extLst>
              <a:ext uri="{FF2B5EF4-FFF2-40B4-BE49-F238E27FC236}">
                <a16:creationId xmlns:a16="http://schemas.microsoft.com/office/drawing/2014/main" id="{5D4842FB-CAC4-93EB-1305-B6A377B45445}"/>
              </a:ext>
            </a:extLst>
          </p:cNvPr>
          <p:cNvSpPr txBox="1"/>
          <p:nvPr/>
        </p:nvSpPr>
        <p:spPr>
          <a:xfrm>
            <a:off x="0" y="2512977"/>
            <a:ext cx="2776722" cy="707886"/>
          </a:xfrm>
          <a:prstGeom prst="rect">
            <a:avLst/>
          </a:prstGeom>
          <a:noFill/>
        </p:spPr>
        <p:txBody>
          <a:bodyPr wrap="none" rtlCol="0">
            <a:spAutoFit/>
          </a:bodyPr>
          <a:lstStyle/>
          <a:p>
            <a:r>
              <a:rPr lang="en-GB" sz="4000" b="1" dirty="0">
                <a:solidFill>
                  <a:srgbClr val="3A3A3A"/>
                </a:solidFill>
                <a:latin typeface="SF Pro Display" panose="00000200000000000000"/>
              </a:rPr>
              <a:t>IDPS &amp; UTM</a:t>
            </a:r>
            <a:endParaRPr lang="en-US" sz="4000" b="1" dirty="0">
              <a:solidFill>
                <a:srgbClr val="3A3A3A"/>
              </a:solidFill>
              <a:latin typeface="SF Pro Display" panose="00000200000000000000"/>
            </a:endParaRPr>
          </a:p>
        </p:txBody>
      </p:sp>
      <p:sp>
        <p:nvSpPr>
          <p:cNvPr id="16" name="TextBox 15">
            <a:extLst>
              <a:ext uri="{FF2B5EF4-FFF2-40B4-BE49-F238E27FC236}">
                <a16:creationId xmlns:a16="http://schemas.microsoft.com/office/drawing/2014/main" id="{8CDD4912-55FC-A34D-C27D-82594441DAA1}"/>
              </a:ext>
            </a:extLst>
          </p:cNvPr>
          <p:cNvSpPr txBox="1"/>
          <p:nvPr/>
        </p:nvSpPr>
        <p:spPr>
          <a:xfrm>
            <a:off x="9835763" y="2480895"/>
            <a:ext cx="184731" cy="369332"/>
          </a:xfrm>
          <a:prstGeom prst="rect">
            <a:avLst/>
          </a:prstGeom>
          <a:noFill/>
        </p:spPr>
        <p:txBody>
          <a:bodyPr wrap="none" rtlCol="0">
            <a:spAutoFit/>
          </a:bodyPr>
          <a:lstStyle/>
          <a:p>
            <a:endParaRPr lang="en-US" dirty="0"/>
          </a:p>
        </p:txBody>
      </p:sp>
      <p:sp>
        <p:nvSpPr>
          <p:cNvPr id="17" name="TextBox 16">
            <a:extLst>
              <a:ext uri="{FF2B5EF4-FFF2-40B4-BE49-F238E27FC236}">
                <a16:creationId xmlns:a16="http://schemas.microsoft.com/office/drawing/2014/main" id="{F963A65A-87F7-D7E8-4D4C-8BE4E90B22A3}"/>
              </a:ext>
            </a:extLst>
          </p:cNvPr>
          <p:cNvSpPr txBox="1"/>
          <p:nvPr/>
        </p:nvSpPr>
        <p:spPr>
          <a:xfrm>
            <a:off x="-12195" y="3111337"/>
            <a:ext cx="3899258" cy="923330"/>
          </a:xfrm>
          <a:prstGeom prst="rect">
            <a:avLst/>
          </a:prstGeom>
          <a:noFill/>
        </p:spPr>
        <p:txBody>
          <a:bodyPr wrap="square" rtlCol="0">
            <a:spAutoFit/>
          </a:bodyPr>
          <a:lstStyle/>
          <a:p>
            <a:r>
              <a:rPr lang="en-GB" dirty="0"/>
              <a:t>Would have provided early detection and centralised protection allowing for fast responses</a:t>
            </a:r>
            <a:endParaRPr lang="en-US" dirty="0"/>
          </a:p>
        </p:txBody>
      </p:sp>
    </p:spTree>
    <p:extLst>
      <p:ext uri="{BB962C8B-B14F-4D97-AF65-F5344CB8AC3E}">
        <p14:creationId xmlns:p14="http://schemas.microsoft.com/office/powerpoint/2010/main" val="2882452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additive="base">
                                        <p:cTn id="7" dur="500" fill="hold"/>
                                        <p:tgtEl>
                                          <p:spTgt spid="28"/>
                                        </p:tgtEl>
                                        <p:attrNameLst>
                                          <p:attrName>ppt_x</p:attrName>
                                        </p:attrNameLst>
                                      </p:cBhvr>
                                      <p:tavLst>
                                        <p:tav tm="0">
                                          <p:val>
                                            <p:strVal val="#ppt_x"/>
                                          </p:val>
                                        </p:tav>
                                        <p:tav tm="100000">
                                          <p:val>
                                            <p:strVal val="#ppt_x"/>
                                          </p:val>
                                        </p:tav>
                                      </p:tavLst>
                                    </p:anim>
                                    <p:anim calcmode="lin" valueType="num">
                                      <p:cBhvr additive="base">
                                        <p:cTn id="8" dur="500" fill="hold"/>
                                        <p:tgtEl>
                                          <p:spTgt spid="2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ppt_x"/>
                                          </p:val>
                                        </p:tav>
                                        <p:tav tm="100000">
                                          <p:val>
                                            <p:strVal val="#ppt_x"/>
                                          </p:val>
                                        </p:tav>
                                      </p:tavLst>
                                    </p:anim>
                                    <p:anim calcmode="lin" valueType="num">
                                      <p:cBhvr additive="base">
                                        <p:cTn id="36" dur="500" fill="hold"/>
                                        <p:tgtEl>
                                          <p:spTgt spid="10"/>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anim calcmode="lin" valueType="num">
                                      <p:cBhvr additive="base">
                                        <p:cTn id="39" dur="500" fill="hold"/>
                                        <p:tgtEl>
                                          <p:spTgt spid="13"/>
                                        </p:tgtEl>
                                        <p:attrNameLst>
                                          <p:attrName>ppt_x</p:attrName>
                                        </p:attrNameLst>
                                      </p:cBhvr>
                                      <p:tavLst>
                                        <p:tav tm="0">
                                          <p:val>
                                            <p:strVal val="#ppt_x"/>
                                          </p:val>
                                        </p:tav>
                                        <p:tav tm="100000">
                                          <p:val>
                                            <p:strVal val="#ppt_x"/>
                                          </p:val>
                                        </p:tav>
                                      </p:tavLst>
                                    </p:anim>
                                    <p:anim calcmode="lin" valueType="num">
                                      <p:cBhvr additive="base">
                                        <p:cTn id="40" dur="500" fill="hold"/>
                                        <p:tgtEl>
                                          <p:spTgt spid="13"/>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xit" presetSubtype="4" fill="hold" grpId="1" nodeType="clickEffect">
                                  <p:stCondLst>
                                    <p:cond delay="0"/>
                                  </p:stCondLst>
                                  <p:childTnLst>
                                    <p:anim calcmode="lin" valueType="num">
                                      <p:cBhvr additive="base">
                                        <p:cTn id="48" dur="500"/>
                                        <p:tgtEl>
                                          <p:spTgt spid="28"/>
                                        </p:tgtEl>
                                        <p:attrNameLst>
                                          <p:attrName>ppt_x</p:attrName>
                                        </p:attrNameLst>
                                      </p:cBhvr>
                                      <p:tavLst>
                                        <p:tav tm="0">
                                          <p:val>
                                            <p:strVal val="ppt_x"/>
                                          </p:val>
                                        </p:tav>
                                        <p:tav tm="100000">
                                          <p:val>
                                            <p:strVal val="ppt_x"/>
                                          </p:val>
                                        </p:tav>
                                      </p:tavLst>
                                    </p:anim>
                                    <p:anim calcmode="lin" valueType="num">
                                      <p:cBhvr additive="base">
                                        <p:cTn id="49" dur="500"/>
                                        <p:tgtEl>
                                          <p:spTgt spid="28"/>
                                        </p:tgtEl>
                                        <p:attrNameLst>
                                          <p:attrName>ppt_y</p:attrName>
                                        </p:attrNameLst>
                                      </p:cBhvr>
                                      <p:tavLst>
                                        <p:tav tm="0">
                                          <p:val>
                                            <p:strVal val="ppt_y"/>
                                          </p:val>
                                        </p:tav>
                                        <p:tav tm="100000">
                                          <p:val>
                                            <p:strVal val="1+ppt_h/2"/>
                                          </p:val>
                                        </p:tav>
                                      </p:tavLst>
                                    </p:anim>
                                    <p:set>
                                      <p:cBhvr>
                                        <p:cTn id="50" dur="1" fill="hold">
                                          <p:stCondLst>
                                            <p:cond delay="499"/>
                                          </p:stCondLst>
                                        </p:cTn>
                                        <p:tgtEl>
                                          <p:spTgt spid="28"/>
                                        </p:tgtEl>
                                        <p:attrNameLst>
                                          <p:attrName>style.visibility</p:attrName>
                                        </p:attrNameLst>
                                      </p:cBhvr>
                                      <p:to>
                                        <p:strVal val="hidden"/>
                                      </p:to>
                                    </p:set>
                                  </p:childTnLst>
                                </p:cTn>
                              </p:par>
                              <p:par>
                                <p:cTn id="51" presetID="2" presetClass="exit" presetSubtype="4" fill="hold" grpId="1" nodeType="withEffect">
                                  <p:stCondLst>
                                    <p:cond delay="0"/>
                                  </p:stCondLst>
                                  <p:childTnLst>
                                    <p:anim calcmode="lin" valueType="num">
                                      <p:cBhvr additive="base">
                                        <p:cTn id="52" dur="500"/>
                                        <p:tgtEl>
                                          <p:spTgt spid="5"/>
                                        </p:tgtEl>
                                        <p:attrNameLst>
                                          <p:attrName>ppt_x</p:attrName>
                                        </p:attrNameLst>
                                      </p:cBhvr>
                                      <p:tavLst>
                                        <p:tav tm="0">
                                          <p:val>
                                            <p:strVal val="ppt_x"/>
                                          </p:val>
                                        </p:tav>
                                        <p:tav tm="100000">
                                          <p:val>
                                            <p:strVal val="ppt_x"/>
                                          </p:val>
                                        </p:tav>
                                      </p:tavLst>
                                    </p:anim>
                                    <p:anim calcmode="lin" valueType="num">
                                      <p:cBhvr additive="base">
                                        <p:cTn id="53" dur="500"/>
                                        <p:tgtEl>
                                          <p:spTgt spid="5"/>
                                        </p:tgtEl>
                                        <p:attrNameLst>
                                          <p:attrName>ppt_y</p:attrName>
                                        </p:attrNameLst>
                                      </p:cBhvr>
                                      <p:tavLst>
                                        <p:tav tm="0">
                                          <p:val>
                                            <p:strVal val="ppt_y"/>
                                          </p:val>
                                        </p:tav>
                                        <p:tav tm="100000">
                                          <p:val>
                                            <p:strVal val="1+ppt_h/2"/>
                                          </p:val>
                                        </p:tav>
                                      </p:tavLst>
                                    </p:anim>
                                    <p:set>
                                      <p:cBhvr>
                                        <p:cTn id="54" dur="1" fill="hold">
                                          <p:stCondLst>
                                            <p:cond delay="499"/>
                                          </p:stCondLst>
                                        </p:cTn>
                                        <p:tgtEl>
                                          <p:spTgt spid="5"/>
                                        </p:tgtEl>
                                        <p:attrNameLst>
                                          <p:attrName>style.visibility</p:attrName>
                                        </p:attrNameLst>
                                      </p:cBhvr>
                                      <p:to>
                                        <p:strVal val="hidden"/>
                                      </p:to>
                                    </p:set>
                                  </p:childTnLst>
                                </p:cTn>
                              </p:par>
                              <p:par>
                                <p:cTn id="55" presetID="2" presetClass="exit" presetSubtype="4" fill="hold" grpId="1" nodeType="withEffect">
                                  <p:stCondLst>
                                    <p:cond delay="0"/>
                                  </p:stCondLst>
                                  <p:childTnLst>
                                    <p:anim calcmode="lin" valueType="num">
                                      <p:cBhvr additive="base">
                                        <p:cTn id="56" dur="500"/>
                                        <p:tgtEl>
                                          <p:spTgt spid="6"/>
                                        </p:tgtEl>
                                        <p:attrNameLst>
                                          <p:attrName>ppt_x</p:attrName>
                                        </p:attrNameLst>
                                      </p:cBhvr>
                                      <p:tavLst>
                                        <p:tav tm="0">
                                          <p:val>
                                            <p:strVal val="ppt_x"/>
                                          </p:val>
                                        </p:tav>
                                        <p:tav tm="100000">
                                          <p:val>
                                            <p:strVal val="ppt_x"/>
                                          </p:val>
                                        </p:tav>
                                      </p:tavLst>
                                    </p:anim>
                                    <p:anim calcmode="lin" valueType="num">
                                      <p:cBhvr additive="base">
                                        <p:cTn id="57" dur="500"/>
                                        <p:tgtEl>
                                          <p:spTgt spid="6"/>
                                        </p:tgtEl>
                                        <p:attrNameLst>
                                          <p:attrName>ppt_y</p:attrName>
                                        </p:attrNameLst>
                                      </p:cBhvr>
                                      <p:tavLst>
                                        <p:tav tm="0">
                                          <p:val>
                                            <p:strVal val="ppt_y"/>
                                          </p:val>
                                        </p:tav>
                                        <p:tav tm="100000">
                                          <p:val>
                                            <p:strVal val="1+ppt_h/2"/>
                                          </p:val>
                                        </p:tav>
                                      </p:tavLst>
                                    </p:anim>
                                    <p:set>
                                      <p:cBhvr>
                                        <p:cTn id="58" dur="1" fill="hold">
                                          <p:stCondLst>
                                            <p:cond delay="499"/>
                                          </p:stCondLst>
                                        </p:cTn>
                                        <p:tgtEl>
                                          <p:spTgt spid="6"/>
                                        </p:tgtEl>
                                        <p:attrNameLst>
                                          <p:attrName>style.visibility</p:attrName>
                                        </p:attrNameLst>
                                      </p:cBhvr>
                                      <p:to>
                                        <p:strVal val="hidden"/>
                                      </p:to>
                                    </p:set>
                                  </p:childTnLst>
                                </p:cTn>
                              </p:par>
                              <p:par>
                                <p:cTn id="59" presetID="2" presetClass="exit" presetSubtype="4" fill="hold" grpId="1" nodeType="withEffect">
                                  <p:stCondLst>
                                    <p:cond delay="0"/>
                                  </p:stCondLst>
                                  <p:childTnLst>
                                    <p:anim calcmode="lin" valueType="num">
                                      <p:cBhvr additive="base">
                                        <p:cTn id="60" dur="500"/>
                                        <p:tgtEl>
                                          <p:spTgt spid="7"/>
                                        </p:tgtEl>
                                        <p:attrNameLst>
                                          <p:attrName>ppt_x</p:attrName>
                                        </p:attrNameLst>
                                      </p:cBhvr>
                                      <p:tavLst>
                                        <p:tav tm="0">
                                          <p:val>
                                            <p:strVal val="ppt_x"/>
                                          </p:val>
                                        </p:tav>
                                        <p:tav tm="100000">
                                          <p:val>
                                            <p:strVal val="ppt_x"/>
                                          </p:val>
                                        </p:tav>
                                      </p:tavLst>
                                    </p:anim>
                                    <p:anim calcmode="lin" valueType="num">
                                      <p:cBhvr additive="base">
                                        <p:cTn id="61" dur="500"/>
                                        <p:tgtEl>
                                          <p:spTgt spid="7"/>
                                        </p:tgtEl>
                                        <p:attrNameLst>
                                          <p:attrName>ppt_y</p:attrName>
                                        </p:attrNameLst>
                                      </p:cBhvr>
                                      <p:tavLst>
                                        <p:tav tm="0">
                                          <p:val>
                                            <p:strVal val="ppt_y"/>
                                          </p:val>
                                        </p:tav>
                                        <p:tav tm="100000">
                                          <p:val>
                                            <p:strVal val="1+ppt_h/2"/>
                                          </p:val>
                                        </p:tav>
                                      </p:tavLst>
                                    </p:anim>
                                    <p:set>
                                      <p:cBhvr>
                                        <p:cTn id="62" dur="1" fill="hold">
                                          <p:stCondLst>
                                            <p:cond delay="499"/>
                                          </p:stCondLst>
                                        </p:cTn>
                                        <p:tgtEl>
                                          <p:spTgt spid="7"/>
                                        </p:tgtEl>
                                        <p:attrNameLst>
                                          <p:attrName>style.visibility</p:attrName>
                                        </p:attrNameLst>
                                      </p:cBhvr>
                                      <p:to>
                                        <p:strVal val="hidden"/>
                                      </p:to>
                                    </p:set>
                                  </p:childTnLst>
                                </p:cTn>
                              </p:par>
                              <p:par>
                                <p:cTn id="63" presetID="2" presetClass="exit" presetSubtype="4" fill="hold" grpId="1" nodeType="withEffect">
                                  <p:stCondLst>
                                    <p:cond delay="0"/>
                                  </p:stCondLst>
                                  <p:childTnLst>
                                    <p:anim calcmode="lin" valueType="num">
                                      <p:cBhvr additive="base">
                                        <p:cTn id="64" dur="500"/>
                                        <p:tgtEl>
                                          <p:spTgt spid="11"/>
                                        </p:tgtEl>
                                        <p:attrNameLst>
                                          <p:attrName>ppt_x</p:attrName>
                                        </p:attrNameLst>
                                      </p:cBhvr>
                                      <p:tavLst>
                                        <p:tav tm="0">
                                          <p:val>
                                            <p:strVal val="ppt_x"/>
                                          </p:val>
                                        </p:tav>
                                        <p:tav tm="100000">
                                          <p:val>
                                            <p:strVal val="ppt_x"/>
                                          </p:val>
                                        </p:tav>
                                      </p:tavLst>
                                    </p:anim>
                                    <p:anim calcmode="lin" valueType="num">
                                      <p:cBhvr additive="base">
                                        <p:cTn id="65" dur="500"/>
                                        <p:tgtEl>
                                          <p:spTgt spid="11"/>
                                        </p:tgtEl>
                                        <p:attrNameLst>
                                          <p:attrName>ppt_y</p:attrName>
                                        </p:attrNameLst>
                                      </p:cBhvr>
                                      <p:tavLst>
                                        <p:tav tm="0">
                                          <p:val>
                                            <p:strVal val="ppt_y"/>
                                          </p:val>
                                        </p:tav>
                                        <p:tav tm="100000">
                                          <p:val>
                                            <p:strVal val="1+ppt_h/2"/>
                                          </p:val>
                                        </p:tav>
                                      </p:tavLst>
                                    </p:anim>
                                    <p:set>
                                      <p:cBhvr>
                                        <p:cTn id="66" dur="1" fill="hold">
                                          <p:stCondLst>
                                            <p:cond delay="499"/>
                                          </p:stCondLst>
                                        </p:cTn>
                                        <p:tgtEl>
                                          <p:spTgt spid="11"/>
                                        </p:tgtEl>
                                        <p:attrNameLst>
                                          <p:attrName>style.visibility</p:attrName>
                                        </p:attrNameLst>
                                      </p:cBhvr>
                                      <p:to>
                                        <p:strVal val="hidden"/>
                                      </p:to>
                                    </p:set>
                                  </p:childTnLst>
                                </p:cTn>
                              </p:par>
                              <p:par>
                                <p:cTn id="67" presetID="2" presetClass="exit" presetSubtype="4" fill="hold" grpId="1" nodeType="withEffect">
                                  <p:stCondLst>
                                    <p:cond delay="0"/>
                                  </p:stCondLst>
                                  <p:childTnLst>
                                    <p:anim calcmode="lin" valueType="num">
                                      <p:cBhvr additive="base">
                                        <p:cTn id="68" dur="500"/>
                                        <p:tgtEl>
                                          <p:spTgt spid="12"/>
                                        </p:tgtEl>
                                        <p:attrNameLst>
                                          <p:attrName>ppt_x</p:attrName>
                                        </p:attrNameLst>
                                      </p:cBhvr>
                                      <p:tavLst>
                                        <p:tav tm="0">
                                          <p:val>
                                            <p:strVal val="ppt_x"/>
                                          </p:val>
                                        </p:tav>
                                        <p:tav tm="100000">
                                          <p:val>
                                            <p:strVal val="ppt_x"/>
                                          </p:val>
                                        </p:tav>
                                      </p:tavLst>
                                    </p:anim>
                                    <p:anim calcmode="lin" valueType="num">
                                      <p:cBhvr additive="base">
                                        <p:cTn id="69" dur="500"/>
                                        <p:tgtEl>
                                          <p:spTgt spid="12"/>
                                        </p:tgtEl>
                                        <p:attrNameLst>
                                          <p:attrName>ppt_y</p:attrName>
                                        </p:attrNameLst>
                                      </p:cBhvr>
                                      <p:tavLst>
                                        <p:tav tm="0">
                                          <p:val>
                                            <p:strVal val="ppt_y"/>
                                          </p:val>
                                        </p:tav>
                                        <p:tav tm="100000">
                                          <p:val>
                                            <p:strVal val="1+ppt_h/2"/>
                                          </p:val>
                                        </p:tav>
                                      </p:tavLst>
                                    </p:anim>
                                    <p:set>
                                      <p:cBhvr>
                                        <p:cTn id="70" dur="1" fill="hold">
                                          <p:stCondLst>
                                            <p:cond delay="499"/>
                                          </p:stCondLst>
                                        </p:cTn>
                                        <p:tgtEl>
                                          <p:spTgt spid="12"/>
                                        </p:tgtEl>
                                        <p:attrNameLst>
                                          <p:attrName>style.visibility</p:attrName>
                                        </p:attrNameLst>
                                      </p:cBhvr>
                                      <p:to>
                                        <p:strVal val="hidden"/>
                                      </p:to>
                                    </p:set>
                                  </p:childTnLst>
                                </p:cTn>
                              </p:par>
                              <p:par>
                                <p:cTn id="71" presetID="2" presetClass="exit" presetSubtype="4" fill="hold" grpId="1" nodeType="withEffect">
                                  <p:stCondLst>
                                    <p:cond delay="0"/>
                                  </p:stCondLst>
                                  <p:childTnLst>
                                    <p:anim calcmode="lin" valueType="num">
                                      <p:cBhvr additive="base">
                                        <p:cTn id="72" dur="500"/>
                                        <p:tgtEl>
                                          <p:spTgt spid="8"/>
                                        </p:tgtEl>
                                        <p:attrNameLst>
                                          <p:attrName>ppt_x</p:attrName>
                                        </p:attrNameLst>
                                      </p:cBhvr>
                                      <p:tavLst>
                                        <p:tav tm="0">
                                          <p:val>
                                            <p:strVal val="ppt_x"/>
                                          </p:val>
                                        </p:tav>
                                        <p:tav tm="100000">
                                          <p:val>
                                            <p:strVal val="ppt_x"/>
                                          </p:val>
                                        </p:tav>
                                      </p:tavLst>
                                    </p:anim>
                                    <p:anim calcmode="lin" valueType="num">
                                      <p:cBhvr additive="base">
                                        <p:cTn id="73" dur="500"/>
                                        <p:tgtEl>
                                          <p:spTgt spid="8"/>
                                        </p:tgtEl>
                                        <p:attrNameLst>
                                          <p:attrName>ppt_y</p:attrName>
                                        </p:attrNameLst>
                                      </p:cBhvr>
                                      <p:tavLst>
                                        <p:tav tm="0">
                                          <p:val>
                                            <p:strVal val="ppt_y"/>
                                          </p:val>
                                        </p:tav>
                                        <p:tav tm="100000">
                                          <p:val>
                                            <p:strVal val="1+ppt_h/2"/>
                                          </p:val>
                                        </p:tav>
                                      </p:tavLst>
                                    </p:anim>
                                    <p:set>
                                      <p:cBhvr>
                                        <p:cTn id="74" dur="1" fill="hold">
                                          <p:stCondLst>
                                            <p:cond delay="499"/>
                                          </p:stCondLst>
                                        </p:cTn>
                                        <p:tgtEl>
                                          <p:spTgt spid="8"/>
                                        </p:tgtEl>
                                        <p:attrNameLst>
                                          <p:attrName>style.visibility</p:attrName>
                                        </p:attrNameLst>
                                      </p:cBhvr>
                                      <p:to>
                                        <p:strVal val="hidden"/>
                                      </p:to>
                                    </p:set>
                                  </p:childTnLst>
                                </p:cTn>
                              </p:par>
                              <p:par>
                                <p:cTn id="75" presetID="2" presetClass="exit" presetSubtype="4" fill="hold" grpId="1" nodeType="withEffect">
                                  <p:stCondLst>
                                    <p:cond delay="0"/>
                                  </p:stCondLst>
                                  <p:childTnLst>
                                    <p:anim calcmode="lin" valueType="num">
                                      <p:cBhvr additive="base">
                                        <p:cTn id="76" dur="500"/>
                                        <p:tgtEl>
                                          <p:spTgt spid="10"/>
                                        </p:tgtEl>
                                        <p:attrNameLst>
                                          <p:attrName>ppt_x</p:attrName>
                                        </p:attrNameLst>
                                      </p:cBhvr>
                                      <p:tavLst>
                                        <p:tav tm="0">
                                          <p:val>
                                            <p:strVal val="ppt_x"/>
                                          </p:val>
                                        </p:tav>
                                        <p:tav tm="100000">
                                          <p:val>
                                            <p:strVal val="ppt_x"/>
                                          </p:val>
                                        </p:tav>
                                      </p:tavLst>
                                    </p:anim>
                                    <p:anim calcmode="lin" valueType="num">
                                      <p:cBhvr additive="base">
                                        <p:cTn id="77" dur="500"/>
                                        <p:tgtEl>
                                          <p:spTgt spid="10"/>
                                        </p:tgtEl>
                                        <p:attrNameLst>
                                          <p:attrName>ppt_y</p:attrName>
                                        </p:attrNameLst>
                                      </p:cBhvr>
                                      <p:tavLst>
                                        <p:tav tm="0">
                                          <p:val>
                                            <p:strVal val="ppt_y"/>
                                          </p:val>
                                        </p:tav>
                                        <p:tav tm="100000">
                                          <p:val>
                                            <p:strVal val="1+ppt_h/2"/>
                                          </p:val>
                                        </p:tav>
                                      </p:tavLst>
                                    </p:anim>
                                    <p:set>
                                      <p:cBhvr>
                                        <p:cTn id="78" dur="1" fill="hold">
                                          <p:stCondLst>
                                            <p:cond delay="499"/>
                                          </p:stCondLst>
                                        </p:cTn>
                                        <p:tgtEl>
                                          <p:spTgt spid="10"/>
                                        </p:tgtEl>
                                        <p:attrNameLst>
                                          <p:attrName>style.visibility</p:attrName>
                                        </p:attrNameLst>
                                      </p:cBhvr>
                                      <p:to>
                                        <p:strVal val="hidden"/>
                                      </p:to>
                                    </p:set>
                                  </p:childTnLst>
                                </p:cTn>
                              </p:par>
                              <p:par>
                                <p:cTn id="79" presetID="2" presetClass="exit" presetSubtype="4" fill="hold" grpId="1" nodeType="withEffect">
                                  <p:stCondLst>
                                    <p:cond delay="0"/>
                                  </p:stCondLst>
                                  <p:childTnLst>
                                    <p:anim calcmode="lin" valueType="num">
                                      <p:cBhvr additive="base">
                                        <p:cTn id="80" dur="500"/>
                                        <p:tgtEl>
                                          <p:spTgt spid="13"/>
                                        </p:tgtEl>
                                        <p:attrNameLst>
                                          <p:attrName>ppt_x</p:attrName>
                                        </p:attrNameLst>
                                      </p:cBhvr>
                                      <p:tavLst>
                                        <p:tav tm="0">
                                          <p:val>
                                            <p:strVal val="ppt_x"/>
                                          </p:val>
                                        </p:tav>
                                        <p:tav tm="100000">
                                          <p:val>
                                            <p:strVal val="ppt_x"/>
                                          </p:val>
                                        </p:tav>
                                      </p:tavLst>
                                    </p:anim>
                                    <p:anim calcmode="lin" valueType="num">
                                      <p:cBhvr additive="base">
                                        <p:cTn id="81" dur="500"/>
                                        <p:tgtEl>
                                          <p:spTgt spid="13"/>
                                        </p:tgtEl>
                                        <p:attrNameLst>
                                          <p:attrName>ppt_y</p:attrName>
                                        </p:attrNameLst>
                                      </p:cBhvr>
                                      <p:tavLst>
                                        <p:tav tm="0">
                                          <p:val>
                                            <p:strVal val="ppt_y"/>
                                          </p:val>
                                        </p:tav>
                                        <p:tav tm="100000">
                                          <p:val>
                                            <p:strVal val="1+ppt_h/2"/>
                                          </p:val>
                                        </p:tav>
                                      </p:tavLst>
                                    </p:anim>
                                    <p:set>
                                      <p:cBhvr>
                                        <p:cTn id="82" dur="1" fill="hold">
                                          <p:stCondLst>
                                            <p:cond delay="499"/>
                                          </p:stCondLst>
                                        </p:cTn>
                                        <p:tgtEl>
                                          <p:spTgt spid="13"/>
                                        </p:tgtEl>
                                        <p:attrNameLst>
                                          <p:attrName>style.visibility</p:attrName>
                                        </p:attrNameLst>
                                      </p:cBhvr>
                                      <p:to>
                                        <p:strVal val="hidden"/>
                                      </p:to>
                                    </p:set>
                                  </p:childTnLst>
                                </p:cTn>
                              </p:par>
                              <p:par>
                                <p:cTn id="83" presetID="2" presetClass="exit" presetSubtype="4" fill="hold" grpId="1" nodeType="withEffect">
                                  <p:stCondLst>
                                    <p:cond delay="0"/>
                                  </p:stCondLst>
                                  <p:childTnLst>
                                    <p:anim calcmode="lin" valueType="num">
                                      <p:cBhvr additive="base">
                                        <p:cTn id="84" dur="500"/>
                                        <p:tgtEl>
                                          <p:spTgt spid="14"/>
                                        </p:tgtEl>
                                        <p:attrNameLst>
                                          <p:attrName>ppt_x</p:attrName>
                                        </p:attrNameLst>
                                      </p:cBhvr>
                                      <p:tavLst>
                                        <p:tav tm="0">
                                          <p:val>
                                            <p:strVal val="ppt_x"/>
                                          </p:val>
                                        </p:tav>
                                        <p:tav tm="100000">
                                          <p:val>
                                            <p:strVal val="ppt_x"/>
                                          </p:val>
                                        </p:tav>
                                      </p:tavLst>
                                    </p:anim>
                                    <p:anim calcmode="lin" valueType="num">
                                      <p:cBhvr additive="base">
                                        <p:cTn id="85" dur="500"/>
                                        <p:tgtEl>
                                          <p:spTgt spid="14"/>
                                        </p:tgtEl>
                                        <p:attrNameLst>
                                          <p:attrName>ppt_y</p:attrName>
                                        </p:attrNameLst>
                                      </p:cBhvr>
                                      <p:tavLst>
                                        <p:tav tm="0">
                                          <p:val>
                                            <p:strVal val="ppt_y"/>
                                          </p:val>
                                        </p:tav>
                                        <p:tav tm="100000">
                                          <p:val>
                                            <p:strVal val="1+ppt_h/2"/>
                                          </p:val>
                                        </p:tav>
                                      </p:tavLst>
                                    </p:anim>
                                    <p:set>
                                      <p:cBhvr>
                                        <p:cTn id="86" dur="1" fill="hold">
                                          <p:stCondLst>
                                            <p:cond delay="499"/>
                                          </p:stCondLst>
                                        </p:cTn>
                                        <p:tgtEl>
                                          <p:spTgt spid="14"/>
                                        </p:tgtEl>
                                        <p:attrNameLst>
                                          <p:attrName>style.visibility</p:attrName>
                                        </p:attrNameLst>
                                      </p:cBhvr>
                                      <p:to>
                                        <p:strVal val="hidden"/>
                                      </p:to>
                                    </p:set>
                                  </p:childTnLst>
                                </p:cTn>
                              </p:par>
                            </p:childTnLst>
                          </p:cTn>
                        </p:par>
                      </p:childTnLst>
                    </p:cTn>
                  </p:par>
                  <p:par>
                    <p:cTn id="87" fill="hold">
                      <p:stCondLst>
                        <p:cond delay="indefinite"/>
                      </p:stCondLst>
                      <p:childTnLst>
                        <p:par>
                          <p:cTn id="88" fill="hold">
                            <p:stCondLst>
                              <p:cond delay="0"/>
                            </p:stCondLst>
                            <p:childTnLst>
                              <p:par>
                                <p:cTn id="89" presetID="22" presetClass="entr" presetSubtype="4" fill="hold" grpId="0" nodeType="clickEffect">
                                  <p:stCondLst>
                                    <p:cond delay="0"/>
                                  </p:stCondLst>
                                  <p:childTnLst>
                                    <p:set>
                                      <p:cBhvr>
                                        <p:cTn id="90" dur="1" fill="hold">
                                          <p:stCondLst>
                                            <p:cond delay="0"/>
                                          </p:stCondLst>
                                        </p:cTn>
                                        <p:tgtEl>
                                          <p:spTgt spid="17"/>
                                        </p:tgtEl>
                                        <p:attrNameLst>
                                          <p:attrName>style.visibility</p:attrName>
                                        </p:attrNameLst>
                                      </p:cBhvr>
                                      <p:to>
                                        <p:strVal val="visible"/>
                                      </p:to>
                                    </p:set>
                                    <p:animEffect transition="in" filter="wipe(down)">
                                      <p:cBhvr>
                                        <p:cTn id="91" dur="500"/>
                                        <p:tgtEl>
                                          <p:spTgt spid="17"/>
                                        </p:tgtEl>
                                      </p:cBhvr>
                                    </p:animEffect>
                                  </p:childTnLst>
                                </p:cTn>
                              </p:par>
                              <p:par>
                                <p:cTn id="92" presetID="22" presetClass="entr" presetSubtype="4" fill="hold" grpId="0" nodeType="withEffect">
                                  <p:stCondLst>
                                    <p:cond delay="0"/>
                                  </p:stCondLst>
                                  <p:childTnLst>
                                    <p:set>
                                      <p:cBhvr>
                                        <p:cTn id="93" dur="1" fill="hold">
                                          <p:stCondLst>
                                            <p:cond delay="0"/>
                                          </p:stCondLst>
                                        </p:cTn>
                                        <p:tgtEl>
                                          <p:spTgt spid="15"/>
                                        </p:tgtEl>
                                        <p:attrNameLst>
                                          <p:attrName>style.visibility</p:attrName>
                                        </p:attrNameLst>
                                      </p:cBhvr>
                                      <p:to>
                                        <p:strVal val="visible"/>
                                      </p:to>
                                    </p:set>
                                    <p:animEffect transition="in" filter="wipe(down)">
                                      <p:cBhvr>
                                        <p:cTn id="94" dur="500"/>
                                        <p:tgtEl>
                                          <p:spTgt spid="15"/>
                                        </p:tgtEl>
                                      </p:cBhvr>
                                    </p:animEffect>
                                  </p:childTnLst>
                                </p:cTn>
                              </p:par>
                            </p:childTnLst>
                          </p:cTn>
                        </p:par>
                      </p:childTnLst>
                    </p:cTn>
                  </p:par>
                  <p:par>
                    <p:cTn id="95" fill="hold">
                      <p:stCondLst>
                        <p:cond delay="indefinite"/>
                      </p:stCondLst>
                      <p:childTnLst>
                        <p:par>
                          <p:cTn id="96" fill="hold">
                            <p:stCondLst>
                              <p:cond delay="0"/>
                            </p:stCondLst>
                            <p:childTnLst>
                              <p:par>
                                <p:cTn id="97" presetID="16" presetClass="exit" presetSubtype="21" fill="hold" grpId="1" nodeType="clickEffect">
                                  <p:stCondLst>
                                    <p:cond delay="0"/>
                                  </p:stCondLst>
                                  <p:childTnLst>
                                    <p:animEffect transition="out" filter="barn(inVertical)">
                                      <p:cBhvr>
                                        <p:cTn id="98" dur="500"/>
                                        <p:tgtEl>
                                          <p:spTgt spid="17"/>
                                        </p:tgtEl>
                                      </p:cBhvr>
                                    </p:animEffect>
                                    <p:set>
                                      <p:cBhvr>
                                        <p:cTn id="99" dur="1" fill="hold">
                                          <p:stCondLst>
                                            <p:cond delay="499"/>
                                          </p:stCondLst>
                                        </p:cTn>
                                        <p:tgtEl>
                                          <p:spTgt spid="17"/>
                                        </p:tgtEl>
                                        <p:attrNameLst>
                                          <p:attrName>style.visibility</p:attrName>
                                        </p:attrNameLst>
                                      </p:cBhvr>
                                      <p:to>
                                        <p:strVal val="hidden"/>
                                      </p:to>
                                    </p:set>
                                  </p:childTnLst>
                                </p:cTn>
                              </p:par>
                              <p:par>
                                <p:cTn id="100" presetID="16" presetClass="exit" presetSubtype="21" fill="hold" grpId="1" nodeType="withEffect">
                                  <p:stCondLst>
                                    <p:cond delay="0"/>
                                  </p:stCondLst>
                                  <p:childTnLst>
                                    <p:animEffect transition="out" filter="barn(inVertical)">
                                      <p:cBhvr>
                                        <p:cTn id="101" dur="500"/>
                                        <p:tgtEl>
                                          <p:spTgt spid="15"/>
                                        </p:tgtEl>
                                      </p:cBhvr>
                                    </p:animEffect>
                                    <p:set>
                                      <p:cBhvr>
                                        <p:cTn id="102"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8" grpId="1"/>
      <p:bldP spid="5" grpId="0"/>
      <p:bldP spid="5" grpId="1"/>
      <p:bldP spid="6" grpId="0"/>
      <p:bldP spid="6" grpId="1"/>
      <p:bldP spid="7" grpId="0"/>
      <p:bldP spid="7" grpId="1"/>
      <p:bldP spid="8" grpId="0"/>
      <p:bldP spid="8" grpId="1"/>
      <p:bldP spid="10" grpId="0"/>
      <p:bldP spid="10" grpId="1"/>
      <p:bldP spid="11" grpId="0"/>
      <p:bldP spid="11" grpId="1"/>
      <p:bldP spid="12" grpId="0"/>
      <p:bldP spid="12" grpId="1"/>
      <p:bldP spid="13" grpId="0"/>
      <p:bldP spid="13" grpId="1"/>
      <p:bldP spid="14" grpId="0"/>
      <p:bldP spid="14" grpId="1"/>
      <p:bldP spid="15" grpId="0"/>
      <p:bldP spid="15" grpId="1"/>
      <p:bldP spid="17" grpId="0"/>
      <p:bldP spid="17"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5F1CD-5AE0-89DB-7159-A93C48B89CBA}"/>
            </a:ext>
          </a:extLst>
        </p:cNvPr>
        <p:cNvGrpSpPr/>
        <p:nvPr/>
      </p:nvGrpSpPr>
      <p:grpSpPr>
        <a:xfrm>
          <a:off x="0" y="0"/>
          <a:ext cx="0" cy="0"/>
          <a:chOff x="0" y="0"/>
          <a:chExt cx="0" cy="0"/>
        </a:xfrm>
      </p:grpSpPr>
      <p:pic>
        <p:nvPicPr>
          <p:cNvPr id="25" name="Picture 24" descr="A screenshot of a computer&#10;&#10;AI-generated content may be incorrect.">
            <a:extLst>
              <a:ext uri="{FF2B5EF4-FFF2-40B4-BE49-F238E27FC236}">
                <a16:creationId xmlns:a16="http://schemas.microsoft.com/office/drawing/2014/main" id="{C7B98F55-ED40-E32A-C865-C60D4D5E4046}"/>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82D3093C-E84F-6C0A-32F9-4CD2F27F0E57}"/>
              </a:ext>
            </a:extLst>
          </p:cNvPr>
          <p:cNvSpPr txBox="1"/>
          <p:nvPr/>
        </p:nvSpPr>
        <p:spPr>
          <a:xfrm>
            <a:off x="85412" y="772175"/>
            <a:ext cx="12852767" cy="1569660"/>
          </a:xfrm>
          <a:prstGeom prst="rect">
            <a:avLst/>
          </a:prstGeom>
          <a:noFill/>
        </p:spPr>
        <p:txBody>
          <a:bodyPr wrap="square" rtlCol="0">
            <a:spAutoFit/>
          </a:bodyPr>
          <a:lstStyle/>
          <a:p>
            <a:r>
              <a:rPr lang="en-GB" sz="4800" b="1" i="1" dirty="0">
                <a:latin typeface="SF Pro Display" panose="00000200000000000000" pitchFamily="50" charset="0"/>
              </a:rPr>
              <a:t>Conclusion </a:t>
            </a:r>
            <a:br>
              <a:rPr lang="en-GB" sz="4800" b="1" i="1" dirty="0">
                <a:latin typeface="SF Pro Display" panose="00000200000000000000" pitchFamily="50" charset="0"/>
              </a:rPr>
            </a:br>
            <a:r>
              <a:rPr lang="en-GB" sz="4800" b="1" i="1" dirty="0">
                <a:latin typeface="SF Pro Display" panose="00000200000000000000" pitchFamily="50" charset="0"/>
              </a:rPr>
              <a:t>&amp; Recommendations</a:t>
            </a:r>
            <a:endParaRPr lang="en-US" sz="4800" b="1" i="1" dirty="0">
              <a:latin typeface="SF Pro Display" panose="00000200000000000000" pitchFamily="50" charset="0"/>
            </a:endParaRPr>
          </a:p>
        </p:txBody>
      </p:sp>
      <p:sp>
        <p:nvSpPr>
          <p:cNvPr id="9" name="TextBox 8">
            <a:extLst>
              <a:ext uri="{FF2B5EF4-FFF2-40B4-BE49-F238E27FC236}">
                <a16:creationId xmlns:a16="http://schemas.microsoft.com/office/drawing/2014/main" id="{0225F2C7-C0C7-361F-01D3-94B20BF41B28}"/>
              </a:ext>
            </a:extLst>
          </p:cNvPr>
          <p:cNvSpPr txBox="1"/>
          <p:nvPr/>
        </p:nvSpPr>
        <p:spPr>
          <a:xfrm>
            <a:off x="7990982" y="171450"/>
            <a:ext cx="3413617" cy="461665"/>
          </a:xfrm>
          <a:prstGeom prst="rect">
            <a:avLst/>
          </a:prstGeom>
          <a:noFill/>
        </p:spPr>
        <p:txBody>
          <a:bodyPr wrap="square" rtlCol="0">
            <a:spAutoFit/>
          </a:bodyPr>
          <a:lstStyle/>
          <a:p>
            <a:r>
              <a:rPr lang="en-GB" sz="2400" b="1" dirty="0">
                <a:solidFill>
                  <a:srgbClr val="3A3A3A"/>
                </a:solidFill>
                <a:latin typeface="SF Pro Display" panose="00000200000000000000" pitchFamily="50" charset="0"/>
              </a:rPr>
              <a:t>Conclusion</a:t>
            </a:r>
          </a:p>
        </p:txBody>
      </p:sp>
      <p:sp>
        <p:nvSpPr>
          <p:cNvPr id="5" name="TextBox 4">
            <a:extLst>
              <a:ext uri="{FF2B5EF4-FFF2-40B4-BE49-F238E27FC236}">
                <a16:creationId xmlns:a16="http://schemas.microsoft.com/office/drawing/2014/main" id="{C6E5FBA0-7580-9EDF-6FEF-BA41E4EF3DDB}"/>
              </a:ext>
            </a:extLst>
          </p:cNvPr>
          <p:cNvSpPr txBox="1"/>
          <p:nvPr/>
        </p:nvSpPr>
        <p:spPr>
          <a:xfrm>
            <a:off x="0" y="2526325"/>
            <a:ext cx="12192000" cy="4401205"/>
          </a:xfrm>
          <a:prstGeom prst="rect">
            <a:avLst/>
          </a:prstGeom>
          <a:noFill/>
        </p:spPr>
        <p:txBody>
          <a:bodyPr wrap="square" rtlCol="0">
            <a:spAutoFit/>
          </a:bodyPr>
          <a:lstStyle/>
          <a:p>
            <a:r>
              <a:rPr lang="en-GB" sz="1400" dirty="0"/>
              <a:t>No tool is sufficient on its own in the ever-evolving threat landscape, each mitigation strategy has its benefits and limitations, as a result it's important that tools are combined as to provide a resilient layered defence adopting a proactive security forward approach rather than having to be solely reactive would reduce the likelihood of successful attacks.</a:t>
            </a:r>
          </a:p>
          <a:p>
            <a:endParaRPr lang="en-GB" sz="1400" dirty="0"/>
          </a:p>
          <a:p>
            <a:r>
              <a:rPr lang="en-GB" sz="1400" dirty="0"/>
              <a:t>If I lead Bright Future. I would opt to implement regular security auditing to identify weaknesses and enforce accountability. by having regular security auditing, you could make an informed decision on what to implement because of the weaknesses found. </a:t>
            </a:r>
          </a:p>
          <a:p>
            <a:endParaRPr lang="en-GB" sz="1400" dirty="0"/>
          </a:p>
          <a:p>
            <a:r>
              <a:rPr lang="en-GB" sz="1400" dirty="0"/>
              <a:t>I would implement MFA so that even if credentials were leaked it's unlikely to have any effect due to the barrier of biometrics (unique identifiers) and 2fa codes.</a:t>
            </a:r>
          </a:p>
          <a:p>
            <a:endParaRPr lang="en-GB" sz="1400" dirty="0"/>
          </a:p>
          <a:p>
            <a:r>
              <a:rPr lang="en-GB" sz="1400" dirty="0"/>
              <a:t>I would ensure that systems were set to automatically update.</a:t>
            </a:r>
          </a:p>
          <a:p>
            <a:endParaRPr lang="en-GB" sz="1400" dirty="0"/>
          </a:p>
          <a:p>
            <a:r>
              <a:rPr lang="en-GB" sz="1400" dirty="0"/>
              <a:t>And I would make sure that there was a training regiment in place as phishing attacks are so prevalent and are the leading cause of so many breaches.</a:t>
            </a:r>
          </a:p>
          <a:p>
            <a:endParaRPr lang="en-GB" sz="1400" dirty="0"/>
          </a:p>
          <a:p>
            <a:r>
              <a:rPr lang="en-GB" sz="1400" dirty="0"/>
              <a:t>Finally for more sophisticated threat management I would implement IDPS and UTM to monitor and detect threats before they happen allowing for a hasty response.</a:t>
            </a:r>
          </a:p>
          <a:p>
            <a:endParaRPr lang="en-GB" sz="1400" dirty="0"/>
          </a:p>
          <a:p>
            <a:r>
              <a:rPr lang="en-GB" sz="1400" dirty="0"/>
              <a:t>If bright future had these measures in place that I proposed they could have preserved donor trust and ensured smooth operations of their charity that many rely on, Upholding the principles of the CIA Triad, It's essential that sensitive data is dealt with appropriately. Ensuring proper security practices is an investment that is necessary before furthering growth.</a:t>
            </a:r>
            <a:endParaRPr lang="en-US" sz="1400" dirty="0"/>
          </a:p>
        </p:txBody>
      </p:sp>
      <p:sp>
        <p:nvSpPr>
          <p:cNvPr id="16" name="TextBox 15">
            <a:extLst>
              <a:ext uri="{FF2B5EF4-FFF2-40B4-BE49-F238E27FC236}">
                <a16:creationId xmlns:a16="http://schemas.microsoft.com/office/drawing/2014/main" id="{120F8AD4-311C-9DE6-E98E-DCE43B933A19}"/>
              </a:ext>
            </a:extLst>
          </p:cNvPr>
          <p:cNvSpPr txBox="1"/>
          <p:nvPr/>
        </p:nvSpPr>
        <p:spPr>
          <a:xfrm>
            <a:off x="9835763" y="248089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813962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FC137-BB42-D11C-60A4-CC722869CD63}"/>
            </a:ext>
          </a:extLst>
        </p:cNvPr>
        <p:cNvGrpSpPr/>
        <p:nvPr/>
      </p:nvGrpSpPr>
      <p:grpSpPr>
        <a:xfrm>
          <a:off x="0" y="0"/>
          <a:ext cx="0" cy="0"/>
          <a:chOff x="0" y="0"/>
          <a:chExt cx="0" cy="0"/>
        </a:xfrm>
      </p:grpSpPr>
      <p:pic>
        <p:nvPicPr>
          <p:cNvPr id="25" name="Picture 24" descr="A screenshot of a computer&#10;&#10;AI-generated content may be incorrect.">
            <a:extLst>
              <a:ext uri="{FF2B5EF4-FFF2-40B4-BE49-F238E27FC236}">
                <a16:creationId xmlns:a16="http://schemas.microsoft.com/office/drawing/2014/main" id="{AB139DF8-5598-CB14-F077-AAEE6F1EA5B5}"/>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BF60FC6E-9204-D029-4207-186A006574F5}"/>
              </a:ext>
            </a:extLst>
          </p:cNvPr>
          <p:cNvSpPr txBox="1"/>
          <p:nvPr/>
        </p:nvSpPr>
        <p:spPr>
          <a:xfrm>
            <a:off x="33268" y="749439"/>
            <a:ext cx="12068587" cy="1754326"/>
          </a:xfrm>
          <a:prstGeom prst="rect">
            <a:avLst/>
          </a:prstGeom>
          <a:noFill/>
        </p:spPr>
        <p:txBody>
          <a:bodyPr wrap="square" rtlCol="0">
            <a:spAutoFit/>
          </a:bodyPr>
          <a:lstStyle/>
          <a:p>
            <a:r>
              <a:rPr lang="en-GB" sz="5400" b="1" i="1" dirty="0">
                <a:latin typeface="SF Pro Display" panose="00000200000000000000" pitchFamily="50" charset="0"/>
                <a:cs typeface="Aharoni" panose="02010803020104030203" pitchFamily="2" charset="-79"/>
              </a:rPr>
              <a:t>What is Cybersecurity? </a:t>
            </a:r>
            <a:br>
              <a:rPr lang="en-GB" sz="5400" b="1" i="1" dirty="0">
                <a:latin typeface="SF Pro Display" panose="00000200000000000000" pitchFamily="50" charset="0"/>
                <a:cs typeface="Aharoni" panose="02010803020104030203" pitchFamily="2" charset="-79"/>
              </a:rPr>
            </a:br>
            <a:r>
              <a:rPr lang="en-GB" sz="5400" b="1" i="1" dirty="0">
                <a:latin typeface="SF Pro Display" panose="00000200000000000000" pitchFamily="50" charset="0"/>
                <a:cs typeface="Aharoni" panose="02010803020104030203" pitchFamily="2" charset="-79"/>
              </a:rPr>
              <a:t>The CIA Triad &amp; Non-Repudiation</a:t>
            </a:r>
            <a:endParaRPr lang="en-US" sz="5400" b="1" i="1" dirty="0">
              <a:latin typeface="SF Pro Display" panose="00000200000000000000" pitchFamily="50" charset="0"/>
            </a:endParaRPr>
          </a:p>
        </p:txBody>
      </p:sp>
      <p:sp>
        <p:nvSpPr>
          <p:cNvPr id="3" name="TextBox 2">
            <a:extLst>
              <a:ext uri="{FF2B5EF4-FFF2-40B4-BE49-F238E27FC236}">
                <a16:creationId xmlns:a16="http://schemas.microsoft.com/office/drawing/2014/main" id="{DEC8E676-7A08-8FD1-E590-4D6EB92F6812}"/>
              </a:ext>
            </a:extLst>
          </p:cNvPr>
          <p:cNvSpPr txBox="1"/>
          <p:nvPr/>
        </p:nvSpPr>
        <p:spPr>
          <a:xfrm>
            <a:off x="84068" y="5475496"/>
            <a:ext cx="5829300" cy="1323439"/>
          </a:xfrm>
          <a:prstGeom prst="rect">
            <a:avLst/>
          </a:prstGeom>
          <a:noFill/>
        </p:spPr>
        <p:txBody>
          <a:bodyPr wrap="square" rtlCol="0">
            <a:spAutoFit/>
          </a:bodyPr>
          <a:lstStyle/>
          <a:p>
            <a:pPr fontAlgn="base"/>
            <a:r>
              <a:rPr lang="en-GB" sz="2000" b="1" dirty="0">
                <a:solidFill>
                  <a:srgbClr val="FC5753"/>
                </a:solidFill>
                <a:latin typeface="SF Pro Display" panose="00000200000000000000" pitchFamily="50" charset="0"/>
              </a:rPr>
              <a:t>C</a:t>
            </a:r>
            <a:r>
              <a:rPr lang="en-GB" sz="2000" b="1" dirty="0">
                <a:solidFill>
                  <a:srgbClr val="3A3A3A"/>
                </a:solidFill>
                <a:latin typeface="SF Pro Display" panose="00000200000000000000" pitchFamily="50" charset="0"/>
              </a:rPr>
              <a:t>onfidentiality</a:t>
            </a:r>
            <a:r>
              <a:rPr lang="en-GB" sz="2000" dirty="0">
                <a:solidFill>
                  <a:srgbClr val="3A3A3A"/>
                </a:solidFill>
                <a:latin typeface="SF Pro Display" panose="00000200000000000000" pitchFamily="50" charset="0"/>
              </a:rPr>
              <a:t>: Only authorized access to data </a:t>
            </a:r>
          </a:p>
          <a:p>
            <a:pPr fontAlgn="base"/>
            <a:r>
              <a:rPr lang="en-GB" sz="2000" b="1" dirty="0">
                <a:solidFill>
                  <a:srgbClr val="FDBC40"/>
                </a:solidFill>
                <a:latin typeface="SF Pro Display" panose="00000200000000000000" pitchFamily="50" charset="0"/>
              </a:rPr>
              <a:t>I</a:t>
            </a:r>
            <a:r>
              <a:rPr lang="en-GB" sz="2000" b="1" dirty="0">
                <a:solidFill>
                  <a:srgbClr val="3A3A3A"/>
                </a:solidFill>
                <a:latin typeface="SF Pro Display" panose="00000200000000000000" pitchFamily="50" charset="0"/>
              </a:rPr>
              <a:t>ntegrity</a:t>
            </a:r>
            <a:r>
              <a:rPr lang="en-GB" sz="2000" dirty="0">
                <a:solidFill>
                  <a:srgbClr val="3A3A3A"/>
                </a:solidFill>
                <a:latin typeface="SF Pro Display" panose="00000200000000000000" pitchFamily="50" charset="0"/>
              </a:rPr>
              <a:t>: Accuracy and trustworthiness of data </a:t>
            </a:r>
          </a:p>
          <a:p>
            <a:pPr fontAlgn="base"/>
            <a:r>
              <a:rPr lang="en-GB" sz="2000" b="1" dirty="0">
                <a:solidFill>
                  <a:srgbClr val="36C84B"/>
                </a:solidFill>
                <a:latin typeface="SF Pro Display" panose="00000200000000000000" pitchFamily="50" charset="0"/>
              </a:rPr>
              <a:t>A</a:t>
            </a:r>
            <a:r>
              <a:rPr lang="en-GB" sz="2000" b="1" dirty="0">
                <a:solidFill>
                  <a:srgbClr val="3A3A3A"/>
                </a:solidFill>
                <a:latin typeface="SF Pro Display" panose="00000200000000000000" pitchFamily="50" charset="0"/>
              </a:rPr>
              <a:t>vailability</a:t>
            </a:r>
            <a:r>
              <a:rPr lang="en-GB" sz="2000" dirty="0">
                <a:solidFill>
                  <a:srgbClr val="3A3A3A"/>
                </a:solidFill>
                <a:latin typeface="SF Pro Display" panose="00000200000000000000" pitchFamily="50" charset="0"/>
              </a:rPr>
              <a:t>: Reliable access for authorized users </a:t>
            </a:r>
          </a:p>
          <a:p>
            <a:endParaRPr lang="en-US" sz="2000" dirty="0">
              <a:solidFill>
                <a:srgbClr val="3A3A3A"/>
              </a:solidFill>
            </a:endParaRPr>
          </a:p>
        </p:txBody>
      </p:sp>
      <p:sp>
        <p:nvSpPr>
          <p:cNvPr id="9" name="TextBox 8">
            <a:extLst>
              <a:ext uri="{FF2B5EF4-FFF2-40B4-BE49-F238E27FC236}">
                <a16:creationId xmlns:a16="http://schemas.microsoft.com/office/drawing/2014/main" id="{14F2A115-C0DF-B2D6-24EF-965C9BEBB561}"/>
              </a:ext>
            </a:extLst>
          </p:cNvPr>
          <p:cNvSpPr txBox="1"/>
          <p:nvPr/>
        </p:nvSpPr>
        <p:spPr>
          <a:xfrm>
            <a:off x="7990982" y="171450"/>
            <a:ext cx="3413617" cy="461665"/>
          </a:xfrm>
          <a:prstGeom prst="rect">
            <a:avLst/>
          </a:prstGeom>
          <a:noFill/>
        </p:spPr>
        <p:txBody>
          <a:bodyPr wrap="square" rtlCol="0">
            <a:spAutoFit/>
          </a:bodyPr>
          <a:lstStyle/>
          <a:p>
            <a:r>
              <a:rPr lang="en-GB" sz="2400" b="1" dirty="0">
                <a:solidFill>
                  <a:srgbClr val="3A3A3A"/>
                </a:solidFill>
                <a:latin typeface="SF Pro Display" panose="00000200000000000000" pitchFamily="50" charset="0"/>
              </a:rPr>
              <a:t>Intro to Cybersecurity</a:t>
            </a:r>
          </a:p>
        </p:txBody>
      </p:sp>
      <p:sp>
        <p:nvSpPr>
          <p:cNvPr id="26" name="TextBox 25">
            <a:extLst>
              <a:ext uri="{FF2B5EF4-FFF2-40B4-BE49-F238E27FC236}">
                <a16:creationId xmlns:a16="http://schemas.microsoft.com/office/drawing/2014/main" id="{9D9C2B0B-9638-A845-1C29-A4DFEA821432}"/>
              </a:ext>
            </a:extLst>
          </p:cNvPr>
          <p:cNvSpPr txBox="1"/>
          <p:nvPr/>
        </p:nvSpPr>
        <p:spPr>
          <a:xfrm>
            <a:off x="33268" y="5007530"/>
            <a:ext cx="2710999" cy="584775"/>
          </a:xfrm>
          <a:prstGeom prst="rect">
            <a:avLst/>
          </a:prstGeom>
          <a:noFill/>
        </p:spPr>
        <p:txBody>
          <a:bodyPr wrap="none" rtlCol="0">
            <a:spAutoFit/>
          </a:bodyPr>
          <a:lstStyle/>
          <a:p>
            <a:r>
              <a:rPr lang="en-GB" sz="3200" b="1" i="1" dirty="0">
                <a:solidFill>
                  <a:srgbClr val="3A3A3A"/>
                </a:solidFill>
                <a:latin typeface="SF Pro Display" panose="00000200000000000000" pitchFamily="50" charset="0"/>
              </a:rPr>
              <a:t>The CIA Triad</a:t>
            </a:r>
            <a:endParaRPr lang="en-US" sz="3200" b="1" i="1" dirty="0">
              <a:solidFill>
                <a:srgbClr val="3A3A3A"/>
              </a:solidFill>
              <a:latin typeface="SF Pro Display" panose="00000200000000000000" pitchFamily="50" charset="0"/>
            </a:endParaRPr>
          </a:p>
        </p:txBody>
      </p:sp>
      <p:sp>
        <p:nvSpPr>
          <p:cNvPr id="27" name="TextBox 26">
            <a:extLst>
              <a:ext uri="{FF2B5EF4-FFF2-40B4-BE49-F238E27FC236}">
                <a16:creationId xmlns:a16="http://schemas.microsoft.com/office/drawing/2014/main" id="{68127953-64FD-1982-9E41-5CD45450F9C5}"/>
              </a:ext>
            </a:extLst>
          </p:cNvPr>
          <p:cNvSpPr txBox="1"/>
          <p:nvPr/>
        </p:nvSpPr>
        <p:spPr>
          <a:xfrm>
            <a:off x="6021102" y="2558891"/>
            <a:ext cx="4056615" cy="646331"/>
          </a:xfrm>
          <a:prstGeom prst="rect">
            <a:avLst/>
          </a:prstGeom>
          <a:noFill/>
        </p:spPr>
        <p:txBody>
          <a:bodyPr wrap="square" rtlCol="0">
            <a:spAutoFit/>
          </a:bodyPr>
          <a:lstStyle/>
          <a:p>
            <a:r>
              <a:rPr lang="en-GB" sz="3600" b="1" i="1" dirty="0">
                <a:solidFill>
                  <a:srgbClr val="3A3A3A"/>
                </a:solidFill>
                <a:latin typeface="SF Pro Display" panose="00000200000000000000" pitchFamily="50" charset="0"/>
              </a:rPr>
              <a:t>Non-Repudiation</a:t>
            </a:r>
            <a:endParaRPr lang="en-US" sz="3600" b="1" i="1" dirty="0">
              <a:solidFill>
                <a:srgbClr val="3A3A3A"/>
              </a:solidFill>
              <a:latin typeface="SF Pro Display" panose="00000200000000000000" pitchFamily="50" charset="0"/>
            </a:endParaRPr>
          </a:p>
        </p:txBody>
      </p:sp>
      <p:sp>
        <p:nvSpPr>
          <p:cNvPr id="28" name="TextBox 27">
            <a:extLst>
              <a:ext uri="{FF2B5EF4-FFF2-40B4-BE49-F238E27FC236}">
                <a16:creationId xmlns:a16="http://schemas.microsoft.com/office/drawing/2014/main" id="{010D79A9-9B6F-9CC0-8921-3A05757AB52D}"/>
              </a:ext>
            </a:extLst>
          </p:cNvPr>
          <p:cNvSpPr txBox="1"/>
          <p:nvPr/>
        </p:nvSpPr>
        <p:spPr>
          <a:xfrm>
            <a:off x="33268" y="2558891"/>
            <a:ext cx="5088252" cy="646331"/>
          </a:xfrm>
          <a:prstGeom prst="rect">
            <a:avLst/>
          </a:prstGeom>
          <a:noFill/>
        </p:spPr>
        <p:txBody>
          <a:bodyPr wrap="none" rtlCol="0">
            <a:spAutoFit/>
          </a:bodyPr>
          <a:lstStyle/>
          <a:p>
            <a:r>
              <a:rPr lang="en-GB" sz="3600" b="1" i="1" dirty="0">
                <a:solidFill>
                  <a:srgbClr val="3A3A3A"/>
                </a:solidFill>
                <a:latin typeface="SF Pro Display" panose="00000200000000000000" pitchFamily="50" charset="0"/>
              </a:rPr>
              <a:t>What is Cybersecurity?</a:t>
            </a:r>
            <a:endParaRPr lang="en-US" sz="3600" b="1" i="1" dirty="0">
              <a:solidFill>
                <a:srgbClr val="3A3A3A"/>
              </a:solidFill>
              <a:latin typeface="SF Pro Display" panose="00000200000000000000" pitchFamily="50" charset="0"/>
            </a:endParaRPr>
          </a:p>
        </p:txBody>
      </p:sp>
      <p:sp>
        <p:nvSpPr>
          <p:cNvPr id="29" name="TextBox 28">
            <a:extLst>
              <a:ext uri="{FF2B5EF4-FFF2-40B4-BE49-F238E27FC236}">
                <a16:creationId xmlns:a16="http://schemas.microsoft.com/office/drawing/2014/main" id="{9E4F8816-53A5-D827-43B0-4D5A82D806AA}"/>
              </a:ext>
            </a:extLst>
          </p:cNvPr>
          <p:cNvSpPr txBox="1"/>
          <p:nvPr/>
        </p:nvSpPr>
        <p:spPr>
          <a:xfrm>
            <a:off x="90202" y="3020202"/>
            <a:ext cx="6046736" cy="2031325"/>
          </a:xfrm>
          <a:prstGeom prst="rect">
            <a:avLst/>
          </a:prstGeom>
          <a:noFill/>
        </p:spPr>
        <p:txBody>
          <a:bodyPr wrap="square" rtlCol="0">
            <a:spAutoFit/>
          </a:bodyPr>
          <a:lstStyle/>
          <a:p>
            <a:r>
              <a:rPr lang="en-GB" dirty="0">
                <a:solidFill>
                  <a:srgbClr val="3A3A3A"/>
                </a:solidFill>
                <a:latin typeface="SF Pro Display" panose="00000200000000000000" pitchFamily="50" charset="0"/>
              </a:rPr>
              <a:t>Cybersecurity is the act of ensuring that systems, networks, devices and data are protected from malicious attacks.</a:t>
            </a:r>
            <a:br>
              <a:rPr lang="en-GB" dirty="0">
                <a:solidFill>
                  <a:srgbClr val="3A3A3A"/>
                </a:solidFill>
                <a:latin typeface="SF Pro Display" panose="00000200000000000000" pitchFamily="50" charset="0"/>
              </a:rPr>
            </a:br>
            <a:br>
              <a:rPr lang="en-GB" dirty="0">
                <a:solidFill>
                  <a:srgbClr val="3A3A3A"/>
                </a:solidFill>
                <a:latin typeface="SF Pro Display" panose="00000200000000000000" pitchFamily="50" charset="0"/>
              </a:rPr>
            </a:br>
            <a:r>
              <a:rPr lang="en-GB" dirty="0">
                <a:solidFill>
                  <a:srgbClr val="3A3A3A"/>
                </a:solidFill>
                <a:latin typeface="SF Pro Display" panose="00000200000000000000" pitchFamily="50" charset="0"/>
              </a:rPr>
              <a:t>In the case of Bright Future its absence of proper cybersecurity practices led to a devastating ransomware breach that compromised donor trust, thus affecting confidentiality in the CIA Triad…</a:t>
            </a:r>
            <a:endParaRPr lang="en-US" dirty="0">
              <a:solidFill>
                <a:srgbClr val="3A3A3A"/>
              </a:solidFill>
              <a:latin typeface="SF Pro Display" panose="00000200000000000000" pitchFamily="50" charset="0"/>
            </a:endParaRPr>
          </a:p>
        </p:txBody>
      </p:sp>
      <p:sp>
        <p:nvSpPr>
          <p:cNvPr id="4" name="TextBox 3">
            <a:extLst>
              <a:ext uri="{FF2B5EF4-FFF2-40B4-BE49-F238E27FC236}">
                <a16:creationId xmlns:a16="http://schemas.microsoft.com/office/drawing/2014/main" id="{52697BA2-5672-128E-EB6E-CCC4BC4F0AC6}"/>
              </a:ext>
            </a:extLst>
          </p:cNvPr>
          <p:cNvSpPr txBox="1"/>
          <p:nvPr/>
        </p:nvSpPr>
        <p:spPr>
          <a:xfrm>
            <a:off x="6021103" y="3145664"/>
            <a:ext cx="5863334" cy="3323987"/>
          </a:xfrm>
          <a:prstGeom prst="rect">
            <a:avLst/>
          </a:prstGeom>
          <a:noFill/>
        </p:spPr>
        <p:txBody>
          <a:bodyPr wrap="square" rtlCol="0">
            <a:spAutoFit/>
          </a:bodyPr>
          <a:lstStyle/>
          <a:p>
            <a:r>
              <a:rPr lang="en-GB" sz="1500" dirty="0">
                <a:latin typeface="SF Pro Display" panose="00000200000000000000" pitchFamily="50" charset="0"/>
              </a:rPr>
              <a:t>Non-repudiation is the assurance that a user cannot deny having performed an action, such as modifying, accessing or transmitting data.</a:t>
            </a:r>
            <a:br>
              <a:rPr lang="en-GB" sz="1500" dirty="0">
                <a:latin typeface="SF Pro Display" panose="00000200000000000000" pitchFamily="50" charset="0"/>
              </a:rPr>
            </a:br>
            <a:br>
              <a:rPr lang="en-GB" sz="1500" dirty="0">
                <a:latin typeface="SF Pro Display" panose="00000200000000000000" pitchFamily="50" charset="0"/>
              </a:rPr>
            </a:br>
            <a:r>
              <a:rPr lang="en-GB" sz="1500" dirty="0">
                <a:latin typeface="SF Pro Display" panose="00000200000000000000" pitchFamily="50" charset="0"/>
              </a:rPr>
              <a:t>In the context of </a:t>
            </a:r>
            <a:r>
              <a:rPr lang="en-GB" sz="1500" dirty="0">
                <a:solidFill>
                  <a:srgbClr val="3A3A3A"/>
                </a:solidFill>
                <a:latin typeface="SF Pro Display" panose="00000200000000000000" pitchFamily="50" charset="0"/>
              </a:rPr>
              <a:t>Bright Future</a:t>
            </a:r>
            <a:r>
              <a:rPr lang="en-GB" sz="1500" dirty="0">
                <a:latin typeface="SF Pro Display" panose="00000200000000000000" pitchFamily="50" charset="0"/>
              </a:rPr>
              <a:t>, if non-repudiation methods such as </a:t>
            </a:r>
            <a:r>
              <a:rPr lang="en-GB" sz="1500" dirty="0">
                <a:solidFill>
                  <a:srgbClr val="FDBC40"/>
                </a:solidFill>
                <a:latin typeface="SF Pro Display" panose="00000200000000000000" pitchFamily="50" charset="0"/>
              </a:rPr>
              <a:t>audit logs </a:t>
            </a:r>
            <a:r>
              <a:rPr lang="en-GB" sz="1500" dirty="0">
                <a:latin typeface="SF Pro Display" panose="00000200000000000000" pitchFamily="50" charset="0"/>
              </a:rPr>
              <a:t>or </a:t>
            </a:r>
            <a:r>
              <a:rPr lang="en-GB" sz="1500" dirty="0">
                <a:solidFill>
                  <a:srgbClr val="FDBC40"/>
                </a:solidFill>
                <a:latin typeface="SF Pro Display" panose="00000200000000000000" pitchFamily="50" charset="0"/>
              </a:rPr>
              <a:t>digital signatures </a:t>
            </a:r>
            <a:r>
              <a:rPr lang="en-GB" sz="1500" dirty="0">
                <a:latin typeface="SF Pro Display" panose="00000200000000000000" pitchFamily="50" charset="0"/>
              </a:rPr>
              <a:t>were in place, </a:t>
            </a:r>
            <a:r>
              <a:rPr lang="en-GB" sz="1500" dirty="0">
                <a:solidFill>
                  <a:srgbClr val="3A3A3A"/>
                </a:solidFill>
                <a:latin typeface="SF Pro Display" panose="00000200000000000000" pitchFamily="50" charset="0"/>
              </a:rPr>
              <a:t>Bright Future </a:t>
            </a:r>
            <a:r>
              <a:rPr lang="en-GB" sz="1500" dirty="0">
                <a:latin typeface="SF Pro Display" panose="00000200000000000000" pitchFamily="50" charset="0"/>
              </a:rPr>
              <a:t>could have traced an </a:t>
            </a:r>
            <a:r>
              <a:rPr lang="en-GB" sz="1500" dirty="0">
                <a:solidFill>
                  <a:srgbClr val="FC5753"/>
                </a:solidFill>
                <a:latin typeface="SF Pro Display" panose="00000200000000000000" pitchFamily="50" charset="0"/>
              </a:rPr>
              <a:t>account</a:t>
            </a:r>
            <a:r>
              <a:rPr lang="en-GB" sz="1500" dirty="0">
                <a:latin typeface="SF Pro Display" panose="00000200000000000000" pitchFamily="50" charset="0"/>
              </a:rPr>
              <a:t> if it was compromised and changed its access levels to sensitive information and power over the network to minimise the scale of the breach, they could also check if donor records were viewed or exfiltrated, this is critical for </a:t>
            </a:r>
            <a:r>
              <a:rPr lang="en-GB" sz="1500" dirty="0">
                <a:solidFill>
                  <a:srgbClr val="36C84B"/>
                </a:solidFill>
                <a:latin typeface="SF Pro Display" panose="00000200000000000000" pitchFamily="50" charset="0"/>
              </a:rPr>
              <a:t>restoring donor trust</a:t>
            </a:r>
            <a:r>
              <a:rPr lang="en-GB" sz="1500" dirty="0">
                <a:latin typeface="SF Pro Display" panose="00000200000000000000" pitchFamily="50" charset="0"/>
              </a:rPr>
              <a:t> as the charity could prove </a:t>
            </a:r>
            <a:r>
              <a:rPr lang="en-GB" sz="1500" dirty="0">
                <a:solidFill>
                  <a:srgbClr val="36C84B"/>
                </a:solidFill>
                <a:latin typeface="SF Pro Display" panose="00000200000000000000" pitchFamily="50" charset="0"/>
              </a:rPr>
              <a:t>what donor information was accessed </a:t>
            </a:r>
            <a:r>
              <a:rPr lang="en-GB" sz="1500" dirty="0">
                <a:solidFill>
                  <a:srgbClr val="3A3A3A"/>
                </a:solidFill>
                <a:latin typeface="SF Pro Display" panose="00000200000000000000" pitchFamily="50" charset="0"/>
              </a:rPr>
              <a:t>and assess the sensitivity of the information and whether information was tampered with. non-repudiation would allow insight into the </a:t>
            </a:r>
            <a:r>
              <a:rPr lang="en-GB" sz="1500" dirty="0">
                <a:solidFill>
                  <a:srgbClr val="FDBC40"/>
                </a:solidFill>
                <a:latin typeface="SF Pro Display" panose="00000200000000000000" pitchFamily="50" charset="0"/>
              </a:rPr>
              <a:t>Integrity </a:t>
            </a:r>
            <a:r>
              <a:rPr lang="en-GB" sz="1500" dirty="0">
                <a:solidFill>
                  <a:srgbClr val="3A3A3A"/>
                </a:solidFill>
                <a:latin typeface="SF Pro Display" panose="00000200000000000000"/>
              </a:rPr>
              <a:t>of data; </a:t>
            </a:r>
            <a:r>
              <a:rPr lang="en-GB" sz="1500" dirty="0">
                <a:solidFill>
                  <a:srgbClr val="FDBC40"/>
                </a:solidFill>
                <a:latin typeface="SF Pro Display" panose="00000200000000000000"/>
              </a:rPr>
              <a:t>integrity</a:t>
            </a:r>
            <a:r>
              <a:rPr lang="en-GB" sz="1500" dirty="0">
                <a:solidFill>
                  <a:srgbClr val="3A3A3A"/>
                </a:solidFill>
                <a:latin typeface="SF Pro Display" panose="00000200000000000000"/>
              </a:rPr>
              <a:t> is important as donors expect their contributions to be recorded correctly. If records are altered, the charity loses credibility.</a:t>
            </a:r>
            <a:endParaRPr lang="en-US" sz="1500" dirty="0">
              <a:solidFill>
                <a:srgbClr val="3A3A3A"/>
              </a:solidFill>
              <a:latin typeface="SF Pro Display" panose="00000200000000000000"/>
            </a:endParaRPr>
          </a:p>
        </p:txBody>
      </p:sp>
    </p:spTree>
    <p:extLst>
      <p:ext uri="{BB962C8B-B14F-4D97-AF65-F5344CB8AC3E}">
        <p14:creationId xmlns:p14="http://schemas.microsoft.com/office/powerpoint/2010/main" val="994770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additive="base">
                                        <p:cTn id="7" dur="500" fill="hold"/>
                                        <p:tgtEl>
                                          <p:spTgt spid="28"/>
                                        </p:tgtEl>
                                        <p:attrNameLst>
                                          <p:attrName>ppt_x</p:attrName>
                                        </p:attrNameLst>
                                      </p:cBhvr>
                                      <p:tavLst>
                                        <p:tav tm="0">
                                          <p:val>
                                            <p:strVal val="#ppt_x"/>
                                          </p:val>
                                        </p:tav>
                                        <p:tav tm="100000">
                                          <p:val>
                                            <p:strVal val="#ppt_x"/>
                                          </p:val>
                                        </p:tav>
                                      </p:tavLst>
                                    </p:anim>
                                    <p:anim calcmode="lin" valueType="num">
                                      <p:cBhvr additive="base">
                                        <p:cTn id="8" dur="500" fill="hold"/>
                                        <p:tgtEl>
                                          <p:spTgt spid="2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9"/>
                                        </p:tgtEl>
                                        <p:attrNameLst>
                                          <p:attrName>style.visibility</p:attrName>
                                        </p:attrNameLst>
                                      </p:cBhvr>
                                      <p:to>
                                        <p:strVal val="visible"/>
                                      </p:to>
                                    </p:set>
                                    <p:anim calcmode="lin" valueType="num">
                                      <p:cBhvr additive="base">
                                        <p:cTn id="11" dur="500" fill="hold"/>
                                        <p:tgtEl>
                                          <p:spTgt spid="29"/>
                                        </p:tgtEl>
                                        <p:attrNameLst>
                                          <p:attrName>ppt_x</p:attrName>
                                        </p:attrNameLst>
                                      </p:cBhvr>
                                      <p:tavLst>
                                        <p:tav tm="0">
                                          <p:val>
                                            <p:strVal val="#ppt_x"/>
                                          </p:val>
                                        </p:tav>
                                        <p:tav tm="100000">
                                          <p:val>
                                            <p:strVal val="#ppt_x"/>
                                          </p:val>
                                        </p:tav>
                                      </p:tavLst>
                                    </p:anim>
                                    <p:anim calcmode="lin" valueType="num">
                                      <p:cBhvr additive="base">
                                        <p:cTn id="1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fade">
                                      <p:cBhvr>
                                        <p:cTn id="17" dur="1000"/>
                                        <p:tgtEl>
                                          <p:spTgt spid="26"/>
                                        </p:tgtEl>
                                      </p:cBhvr>
                                    </p:animEffect>
                                    <p:anim calcmode="lin" valueType="num">
                                      <p:cBhvr>
                                        <p:cTn id="18" dur="1000" fill="hold"/>
                                        <p:tgtEl>
                                          <p:spTgt spid="26"/>
                                        </p:tgtEl>
                                        <p:attrNameLst>
                                          <p:attrName>ppt_x</p:attrName>
                                        </p:attrNameLst>
                                      </p:cBhvr>
                                      <p:tavLst>
                                        <p:tav tm="0">
                                          <p:val>
                                            <p:strVal val="#ppt_x"/>
                                          </p:val>
                                        </p:tav>
                                        <p:tav tm="100000">
                                          <p:val>
                                            <p:strVal val="#ppt_x"/>
                                          </p:val>
                                        </p:tav>
                                      </p:tavLst>
                                    </p:anim>
                                    <p:anim calcmode="lin" valueType="num">
                                      <p:cBhvr>
                                        <p:cTn id="19" dur="1000" fill="hold"/>
                                        <p:tgtEl>
                                          <p:spTgt spid="26"/>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1000"/>
                                        <p:tgtEl>
                                          <p:spTgt spid="3"/>
                                        </p:tgtEl>
                                      </p:cBhvr>
                                    </p:animEffect>
                                    <p:anim calcmode="lin" valueType="num">
                                      <p:cBhvr>
                                        <p:cTn id="23" dur="1000" fill="hold"/>
                                        <p:tgtEl>
                                          <p:spTgt spid="3"/>
                                        </p:tgtEl>
                                        <p:attrNameLst>
                                          <p:attrName>ppt_x</p:attrName>
                                        </p:attrNameLst>
                                      </p:cBhvr>
                                      <p:tavLst>
                                        <p:tav tm="0">
                                          <p:val>
                                            <p:strVal val="#ppt_x"/>
                                          </p:val>
                                        </p:tav>
                                        <p:tav tm="100000">
                                          <p:val>
                                            <p:strVal val="#ppt_x"/>
                                          </p:val>
                                        </p:tav>
                                      </p:tavLst>
                                    </p:anim>
                                    <p:anim calcmode="lin" valueType="num">
                                      <p:cBhvr>
                                        <p:cTn id="2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fade">
                                      <p:cBhvr>
                                        <p:cTn id="29" dur="1000"/>
                                        <p:tgtEl>
                                          <p:spTgt spid="27"/>
                                        </p:tgtEl>
                                      </p:cBhvr>
                                    </p:animEffect>
                                    <p:anim calcmode="lin" valueType="num">
                                      <p:cBhvr>
                                        <p:cTn id="30" dur="1000" fill="hold"/>
                                        <p:tgtEl>
                                          <p:spTgt spid="27"/>
                                        </p:tgtEl>
                                        <p:attrNameLst>
                                          <p:attrName>ppt_x</p:attrName>
                                        </p:attrNameLst>
                                      </p:cBhvr>
                                      <p:tavLst>
                                        <p:tav tm="0">
                                          <p:val>
                                            <p:strVal val="#ppt_x"/>
                                          </p:val>
                                        </p:tav>
                                        <p:tav tm="100000">
                                          <p:val>
                                            <p:strVal val="#ppt_x"/>
                                          </p:val>
                                        </p:tav>
                                      </p:tavLst>
                                    </p:anim>
                                    <p:anim calcmode="lin" valueType="num">
                                      <p:cBhvr>
                                        <p:cTn id="31" dur="1000" fill="hold"/>
                                        <p:tgtEl>
                                          <p:spTgt spid="27"/>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fade">
                                      <p:cBhvr>
                                        <p:cTn id="34" dur="1000"/>
                                        <p:tgtEl>
                                          <p:spTgt spid="4"/>
                                        </p:tgtEl>
                                      </p:cBhvr>
                                    </p:animEffect>
                                    <p:anim calcmode="lin" valueType="num">
                                      <p:cBhvr>
                                        <p:cTn id="35" dur="1000" fill="hold"/>
                                        <p:tgtEl>
                                          <p:spTgt spid="4"/>
                                        </p:tgtEl>
                                        <p:attrNameLst>
                                          <p:attrName>ppt_x</p:attrName>
                                        </p:attrNameLst>
                                      </p:cBhvr>
                                      <p:tavLst>
                                        <p:tav tm="0">
                                          <p:val>
                                            <p:strVal val="#ppt_x"/>
                                          </p:val>
                                        </p:tav>
                                        <p:tav tm="100000">
                                          <p:val>
                                            <p:strVal val="#ppt_x"/>
                                          </p:val>
                                        </p:tav>
                                      </p:tavLst>
                                    </p:anim>
                                    <p:anim calcmode="lin" valueType="num">
                                      <p:cBhvr>
                                        <p:cTn id="3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6" grpId="0"/>
      <p:bldP spid="27" grpId="0"/>
      <p:bldP spid="28" grpId="0"/>
      <p:bldP spid="29"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F38DE-618B-2642-B673-F059260B7C45}"/>
            </a:ext>
          </a:extLst>
        </p:cNvPr>
        <p:cNvGrpSpPr/>
        <p:nvPr/>
      </p:nvGrpSpPr>
      <p:grpSpPr>
        <a:xfrm>
          <a:off x="0" y="0"/>
          <a:ext cx="0" cy="0"/>
          <a:chOff x="0" y="0"/>
          <a:chExt cx="0" cy="0"/>
        </a:xfrm>
      </p:grpSpPr>
      <p:pic>
        <p:nvPicPr>
          <p:cNvPr id="25" name="Picture 24" descr="A screenshot of a computer&#10;&#10;AI-generated content may be incorrect.">
            <a:extLst>
              <a:ext uri="{FF2B5EF4-FFF2-40B4-BE49-F238E27FC236}">
                <a16:creationId xmlns:a16="http://schemas.microsoft.com/office/drawing/2014/main" id="{4356DC1B-FB9E-6507-6657-2E2F0328968F}"/>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97E3F53D-8C67-8A2D-A037-C6028E20C09D}"/>
              </a:ext>
            </a:extLst>
          </p:cNvPr>
          <p:cNvSpPr txBox="1"/>
          <p:nvPr/>
        </p:nvSpPr>
        <p:spPr>
          <a:xfrm>
            <a:off x="85412" y="772175"/>
            <a:ext cx="12852767" cy="1631216"/>
          </a:xfrm>
          <a:prstGeom prst="rect">
            <a:avLst/>
          </a:prstGeom>
          <a:noFill/>
        </p:spPr>
        <p:txBody>
          <a:bodyPr wrap="square" rtlCol="0">
            <a:spAutoFit/>
          </a:bodyPr>
          <a:lstStyle/>
          <a:p>
            <a:r>
              <a:rPr lang="en-US" sz="5000" b="1" i="1" dirty="0">
                <a:latin typeface="SF Pro Display" panose="00000200000000000000" pitchFamily="50" charset="0"/>
              </a:rPr>
              <a:t>Behind the breach: </a:t>
            </a:r>
            <a:br>
              <a:rPr lang="en-US" sz="5000" b="1" i="1" dirty="0">
                <a:latin typeface="SF Pro Display" panose="00000200000000000000" pitchFamily="50" charset="0"/>
              </a:rPr>
            </a:br>
            <a:r>
              <a:rPr lang="en-US" sz="5000" b="1" i="1" dirty="0">
                <a:latin typeface="SF Pro Display" panose="00000200000000000000" pitchFamily="50" charset="0"/>
              </a:rPr>
              <a:t>Attack Vectors Explained</a:t>
            </a:r>
          </a:p>
        </p:txBody>
      </p:sp>
      <p:sp>
        <p:nvSpPr>
          <p:cNvPr id="9" name="TextBox 8">
            <a:extLst>
              <a:ext uri="{FF2B5EF4-FFF2-40B4-BE49-F238E27FC236}">
                <a16:creationId xmlns:a16="http://schemas.microsoft.com/office/drawing/2014/main" id="{ABD5417A-8DEE-4092-D8D4-818B11A3CA49}"/>
              </a:ext>
            </a:extLst>
          </p:cNvPr>
          <p:cNvSpPr txBox="1"/>
          <p:nvPr/>
        </p:nvSpPr>
        <p:spPr>
          <a:xfrm>
            <a:off x="7990982" y="171450"/>
            <a:ext cx="3413617" cy="461665"/>
          </a:xfrm>
          <a:prstGeom prst="rect">
            <a:avLst/>
          </a:prstGeom>
          <a:noFill/>
        </p:spPr>
        <p:txBody>
          <a:bodyPr wrap="square" rtlCol="0">
            <a:spAutoFit/>
          </a:bodyPr>
          <a:lstStyle/>
          <a:p>
            <a:r>
              <a:rPr lang="en-GB" sz="2400" b="1" dirty="0">
                <a:solidFill>
                  <a:srgbClr val="3A3A3A"/>
                </a:solidFill>
                <a:latin typeface="SF Pro Display" panose="00000200000000000000" pitchFamily="50" charset="0"/>
              </a:rPr>
              <a:t>Attack Vectors</a:t>
            </a:r>
          </a:p>
        </p:txBody>
      </p:sp>
      <p:sp>
        <p:nvSpPr>
          <p:cNvPr id="27" name="TextBox 26">
            <a:extLst>
              <a:ext uri="{FF2B5EF4-FFF2-40B4-BE49-F238E27FC236}">
                <a16:creationId xmlns:a16="http://schemas.microsoft.com/office/drawing/2014/main" id="{CAB2760D-3AF9-A151-06BE-AEFBE5FFAB75}"/>
              </a:ext>
            </a:extLst>
          </p:cNvPr>
          <p:cNvSpPr txBox="1"/>
          <p:nvPr/>
        </p:nvSpPr>
        <p:spPr>
          <a:xfrm>
            <a:off x="467159" y="4339237"/>
            <a:ext cx="4450270" cy="1077218"/>
          </a:xfrm>
          <a:prstGeom prst="rect">
            <a:avLst/>
          </a:prstGeom>
          <a:noFill/>
        </p:spPr>
        <p:txBody>
          <a:bodyPr wrap="square" rtlCol="0">
            <a:spAutoFit/>
          </a:bodyPr>
          <a:lstStyle/>
          <a:p>
            <a:r>
              <a:rPr lang="en-US" sz="3200" b="1" i="1" dirty="0">
                <a:solidFill>
                  <a:srgbClr val="3A3A3A"/>
                </a:solidFill>
                <a:latin typeface="SF Pro Display" panose="00000200000000000000" pitchFamily="50" charset="0"/>
              </a:rPr>
              <a:t>Business Email</a:t>
            </a:r>
            <a:br>
              <a:rPr lang="en-US" sz="3200" b="1" i="1" dirty="0">
                <a:solidFill>
                  <a:srgbClr val="3A3A3A"/>
                </a:solidFill>
                <a:latin typeface="SF Pro Display" panose="00000200000000000000" pitchFamily="50" charset="0"/>
              </a:rPr>
            </a:br>
            <a:r>
              <a:rPr lang="en-US" sz="3200" b="1" i="1" dirty="0">
                <a:solidFill>
                  <a:srgbClr val="3A3A3A"/>
                </a:solidFill>
                <a:latin typeface="SF Pro Display" panose="00000200000000000000" pitchFamily="50" charset="0"/>
              </a:rPr>
              <a:t>Compromise (BEC)</a:t>
            </a:r>
          </a:p>
        </p:txBody>
      </p:sp>
      <p:sp>
        <p:nvSpPr>
          <p:cNvPr id="28" name="TextBox 27">
            <a:extLst>
              <a:ext uri="{FF2B5EF4-FFF2-40B4-BE49-F238E27FC236}">
                <a16:creationId xmlns:a16="http://schemas.microsoft.com/office/drawing/2014/main" id="{1FD37D7B-7B86-3FC8-D447-78DE96A47BC2}"/>
              </a:ext>
            </a:extLst>
          </p:cNvPr>
          <p:cNvSpPr txBox="1"/>
          <p:nvPr/>
        </p:nvSpPr>
        <p:spPr>
          <a:xfrm>
            <a:off x="75738" y="2594281"/>
            <a:ext cx="2007281" cy="646331"/>
          </a:xfrm>
          <a:prstGeom prst="rect">
            <a:avLst/>
          </a:prstGeom>
          <a:noFill/>
        </p:spPr>
        <p:txBody>
          <a:bodyPr wrap="none" rtlCol="0">
            <a:spAutoFit/>
          </a:bodyPr>
          <a:lstStyle/>
          <a:p>
            <a:r>
              <a:rPr lang="en-US" sz="3600" b="1" i="1" dirty="0">
                <a:solidFill>
                  <a:srgbClr val="3A3A3A"/>
                </a:solidFill>
                <a:latin typeface="SF Pro Display" panose="00000200000000000000" pitchFamily="50" charset="0"/>
              </a:rPr>
              <a:t>Phishing</a:t>
            </a:r>
          </a:p>
        </p:txBody>
      </p:sp>
      <p:sp>
        <p:nvSpPr>
          <p:cNvPr id="29" name="TextBox 28">
            <a:extLst>
              <a:ext uri="{FF2B5EF4-FFF2-40B4-BE49-F238E27FC236}">
                <a16:creationId xmlns:a16="http://schemas.microsoft.com/office/drawing/2014/main" id="{47E1E456-4739-AA4B-BC7E-82CDBD4170EB}"/>
              </a:ext>
            </a:extLst>
          </p:cNvPr>
          <p:cNvSpPr txBox="1"/>
          <p:nvPr/>
        </p:nvSpPr>
        <p:spPr>
          <a:xfrm>
            <a:off x="75739" y="3126456"/>
            <a:ext cx="4431322" cy="738664"/>
          </a:xfrm>
          <a:prstGeom prst="rect">
            <a:avLst/>
          </a:prstGeom>
          <a:noFill/>
        </p:spPr>
        <p:txBody>
          <a:bodyPr wrap="square" rtlCol="0">
            <a:spAutoFit/>
          </a:bodyPr>
          <a:lstStyle/>
          <a:p>
            <a:r>
              <a:rPr lang="en-GB" sz="1400" dirty="0">
                <a:solidFill>
                  <a:srgbClr val="3A3A3A"/>
                </a:solidFill>
                <a:latin typeface="SF Pro Display" panose="00000500000000000000" pitchFamily="50" charset="0"/>
                <a:ea typeface="Segoe UI Black" panose="020B0A02040204020203" pitchFamily="34" charset="0"/>
              </a:rPr>
              <a:t>An example of phishing is deceptive emails that trick people into clicking malicious links or downloading infected files one common way is through…</a:t>
            </a:r>
            <a:endParaRPr lang="en-US" sz="1400" dirty="0">
              <a:solidFill>
                <a:srgbClr val="3A3A3A"/>
              </a:solidFill>
              <a:latin typeface="SF Pro Display" panose="00000500000000000000" pitchFamily="50" charset="0"/>
              <a:ea typeface="Segoe UI Black" panose="020B0A02040204020203" pitchFamily="34" charset="0"/>
            </a:endParaRPr>
          </a:p>
        </p:txBody>
      </p:sp>
      <p:sp>
        <p:nvSpPr>
          <p:cNvPr id="4" name="TextBox 3">
            <a:extLst>
              <a:ext uri="{FF2B5EF4-FFF2-40B4-BE49-F238E27FC236}">
                <a16:creationId xmlns:a16="http://schemas.microsoft.com/office/drawing/2014/main" id="{B8104076-6BD9-1FA5-7D29-EA3E5E958549}"/>
              </a:ext>
            </a:extLst>
          </p:cNvPr>
          <p:cNvSpPr txBox="1"/>
          <p:nvPr/>
        </p:nvSpPr>
        <p:spPr>
          <a:xfrm>
            <a:off x="4143107" y="3825180"/>
            <a:ext cx="4747846" cy="646331"/>
          </a:xfrm>
          <a:prstGeom prst="rect">
            <a:avLst/>
          </a:prstGeom>
          <a:noFill/>
        </p:spPr>
        <p:txBody>
          <a:bodyPr wrap="square" rtlCol="0">
            <a:spAutoFit/>
          </a:bodyPr>
          <a:lstStyle/>
          <a:p>
            <a:r>
              <a:rPr lang="en-US" sz="3600" b="1" dirty="0">
                <a:solidFill>
                  <a:srgbClr val="3A3A3A"/>
                </a:solidFill>
                <a:latin typeface="SF Pro Display" panose="00000500000000000000" pitchFamily="50" charset="0"/>
              </a:rPr>
              <a:t>Social Engineering</a:t>
            </a:r>
          </a:p>
        </p:txBody>
      </p:sp>
      <p:cxnSp>
        <p:nvCxnSpPr>
          <p:cNvPr id="6" name="Connector: Curved 5">
            <a:extLst>
              <a:ext uri="{FF2B5EF4-FFF2-40B4-BE49-F238E27FC236}">
                <a16:creationId xmlns:a16="http://schemas.microsoft.com/office/drawing/2014/main" id="{963C414E-9F6D-CA02-5840-24A80A3DF9B4}"/>
              </a:ext>
            </a:extLst>
          </p:cNvPr>
          <p:cNvCxnSpPr>
            <a:cxnSpLocks/>
            <a:stCxn id="27" idx="0"/>
            <a:endCxn id="29" idx="2"/>
          </p:cNvCxnSpPr>
          <p:nvPr/>
        </p:nvCxnSpPr>
        <p:spPr>
          <a:xfrm rot="16200000" flipV="1">
            <a:off x="2254789" y="3901732"/>
            <a:ext cx="474117" cy="400894"/>
          </a:xfrm>
          <a:prstGeom prst="curvedConnector3">
            <a:avLst>
              <a:gd name="adj1" fmla="val 50000"/>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12" name="TextBox 11">
            <a:extLst>
              <a:ext uri="{FF2B5EF4-FFF2-40B4-BE49-F238E27FC236}">
                <a16:creationId xmlns:a16="http://schemas.microsoft.com/office/drawing/2014/main" id="{CEBF1057-7035-FC84-AC51-F653A1143556}"/>
              </a:ext>
            </a:extLst>
          </p:cNvPr>
          <p:cNvSpPr txBox="1"/>
          <p:nvPr/>
        </p:nvSpPr>
        <p:spPr>
          <a:xfrm>
            <a:off x="467159" y="5361820"/>
            <a:ext cx="3921571" cy="1246495"/>
          </a:xfrm>
          <a:prstGeom prst="rect">
            <a:avLst/>
          </a:prstGeom>
          <a:noFill/>
        </p:spPr>
        <p:txBody>
          <a:bodyPr wrap="square" rtlCol="0">
            <a:spAutoFit/>
          </a:bodyPr>
          <a:lstStyle/>
          <a:p>
            <a:r>
              <a:rPr lang="en-GB" sz="1500" dirty="0">
                <a:latin typeface="SF Pro Display" panose="00000500000000000000" pitchFamily="50" charset="0"/>
              </a:rPr>
              <a:t>BEC is a social engineering-based attack vector that often leads to phishing, which in turn enables ransomware deployment. It’s especially prevalent when attackers gain access to internal systems using stolen or misused credentials.</a:t>
            </a:r>
          </a:p>
        </p:txBody>
      </p:sp>
      <p:sp>
        <p:nvSpPr>
          <p:cNvPr id="13" name="TextBox 12">
            <a:extLst>
              <a:ext uri="{FF2B5EF4-FFF2-40B4-BE49-F238E27FC236}">
                <a16:creationId xmlns:a16="http://schemas.microsoft.com/office/drawing/2014/main" id="{C2888E24-0F39-B90E-9BD3-616E9C70C802}"/>
              </a:ext>
            </a:extLst>
          </p:cNvPr>
          <p:cNvSpPr txBox="1"/>
          <p:nvPr/>
        </p:nvSpPr>
        <p:spPr>
          <a:xfrm>
            <a:off x="4197173" y="4422843"/>
            <a:ext cx="4225330" cy="954107"/>
          </a:xfrm>
          <a:prstGeom prst="rect">
            <a:avLst/>
          </a:prstGeom>
          <a:noFill/>
        </p:spPr>
        <p:txBody>
          <a:bodyPr wrap="square" rtlCol="0">
            <a:spAutoFit/>
          </a:bodyPr>
          <a:lstStyle/>
          <a:p>
            <a:r>
              <a:rPr lang="en-GB" sz="1400" dirty="0">
                <a:latin typeface="SF Pro Display" panose="00000500000000000000" pitchFamily="50" charset="0"/>
              </a:rPr>
              <a:t>Social engineering is a psychological manipulation technique used to trick individuals into revealing compromising information, granting access or performing actions that weaken security</a:t>
            </a:r>
          </a:p>
        </p:txBody>
      </p:sp>
      <p:cxnSp>
        <p:nvCxnSpPr>
          <p:cNvPr id="15" name="Connector: Curved 14">
            <a:extLst>
              <a:ext uri="{FF2B5EF4-FFF2-40B4-BE49-F238E27FC236}">
                <a16:creationId xmlns:a16="http://schemas.microsoft.com/office/drawing/2014/main" id="{0B119C67-08A8-9A19-D782-CA677F811DDC}"/>
              </a:ext>
            </a:extLst>
          </p:cNvPr>
          <p:cNvCxnSpPr>
            <a:cxnSpLocks/>
            <a:stCxn id="12" idx="3"/>
            <a:endCxn id="13" idx="2"/>
          </p:cNvCxnSpPr>
          <p:nvPr/>
        </p:nvCxnSpPr>
        <p:spPr>
          <a:xfrm flipV="1">
            <a:off x="4388730" y="5376950"/>
            <a:ext cx="1921108" cy="608118"/>
          </a:xfrm>
          <a:prstGeom prst="curvedConnector2">
            <a:avLst/>
          </a:prstGeom>
          <a:ln>
            <a:headEnd type="triangle"/>
            <a:tailEnd type="triangle"/>
          </a:ln>
        </p:spPr>
        <p:style>
          <a:lnRef idx="3">
            <a:schemeClr val="dk1"/>
          </a:lnRef>
          <a:fillRef idx="0">
            <a:schemeClr val="dk1"/>
          </a:fillRef>
          <a:effectRef idx="2">
            <a:schemeClr val="dk1"/>
          </a:effectRef>
          <a:fontRef idx="minor">
            <a:schemeClr val="tx1"/>
          </a:fontRef>
        </p:style>
      </p:cxnSp>
      <p:cxnSp>
        <p:nvCxnSpPr>
          <p:cNvPr id="42" name="Connector: Curved 41">
            <a:extLst>
              <a:ext uri="{FF2B5EF4-FFF2-40B4-BE49-F238E27FC236}">
                <a16:creationId xmlns:a16="http://schemas.microsoft.com/office/drawing/2014/main" id="{97BDE7BF-2C0B-4BE9-009C-4A42A0C9080A}"/>
              </a:ext>
            </a:extLst>
          </p:cNvPr>
          <p:cNvCxnSpPr>
            <a:cxnSpLocks/>
            <a:stCxn id="4" idx="0"/>
            <a:endCxn id="28" idx="3"/>
          </p:cNvCxnSpPr>
          <p:nvPr/>
        </p:nvCxnSpPr>
        <p:spPr>
          <a:xfrm rot="16200000" flipV="1">
            <a:off x="3846159" y="1154308"/>
            <a:ext cx="907733" cy="4434011"/>
          </a:xfrm>
          <a:prstGeom prst="curvedConnector2">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43" name="TextBox 42">
            <a:extLst>
              <a:ext uri="{FF2B5EF4-FFF2-40B4-BE49-F238E27FC236}">
                <a16:creationId xmlns:a16="http://schemas.microsoft.com/office/drawing/2014/main" id="{C896D5DB-C67B-5512-646D-863DD4F7840F}"/>
              </a:ext>
            </a:extLst>
          </p:cNvPr>
          <p:cNvSpPr txBox="1"/>
          <p:nvPr/>
        </p:nvSpPr>
        <p:spPr>
          <a:xfrm>
            <a:off x="8233990" y="2675704"/>
            <a:ext cx="3196709" cy="1200329"/>
          </a:xfrm>
          <a:prstGeom prst="rect">
            <a:avLst/>
          </a:prstGeom>
          <a:noFill/>
        </p:spPr>
        <p:txBody>
          <a:bodyPr wrap="none" rtlCol="0">
            <a:spAutoFit/>
          </a:bodyPr>
          <a:lstStyle/>
          <a:p>
            <a:r>
              <a:rPr lang="en-GB" sz="3600" b="1" dirty="0">
                <a:solidFill>
                  <a:srgbClr val="3A3A3A"/>
                </a:solidFill>
                <a:latin typeface="SF Pro Display" panose="00000500000000000000" pitchFamily="50" charset="0"/>
              </a:rPr>
              <a:t>Software </a:t>
            </a:r>
            <a:br>
              <a:rPr lang="en-GB" sz="3600" b="1" dirty="0">
                <a:solidFill>
                  <a:srgbClr val="3A3A3A"/>
                </a:solidFill>
                <a:latin typeface="SF Pro Display" panose="00000500000000000000" pitchFamily="50" charset="0"/>
              </a:rPr>
            </a:br>
            <a:r>
              <a:rPr lang="en-GB" sz="3600" b="1" dirty="0">
                <a:solidFill>
                  <a:srgbClr val="3A3A3A"/>
                </a:solidFill>
                <a:latin typeface="SF Pro Display" panose="00000500000000000000" pitchFamily="50" charset="0"/>
              </a:rPr>
              <a:t>Vulnerabilities</a:t>
            </a:r>
          </a:p>
        </p:txBody>
      </p:sp>
      <p:sp>
        <p:nvSpPr>
          <p:cNvPr id="44" name="TextBox 43">
            <a:extLst>
              <a:ext uri="{FF2B5EF4-FFF2-40B4-BE49-F238E27FC236}">
                <a16:creationId xmlns:a16="http://schemas.microsoft.com/office/drawing/2014/main" id="{B2ACB5EA-5A7B-4FB1-3CBD-C7F8832C984A}"/>
              </a:ext>
            </a:extLst>
          </p:cNvPr>
          <p:cNvSpPr txBox="1"/>
          <p:nvPr/>
        </p:nvSpPr>
        <p:spPr>
          <a:xfrm>
            <a:off x="8298457" y="3763275"/>
            <a:ext cx="3539850" cy="2462213"/>
          </a:xfrm>
          <a:prstGeom prst="rect">
            <a:avLst/>
          </a:prstGeom>
          <a:noFill/>
        </p:spPr>
        <p:txBody>
          <a:bodyPr wrap="square" rtlCol="0">
            <a:spAutoFit/>
          </a:bodyPr>
          <a:lstStyle/>
          <a:p>
            <a:r>
              <a:rPr lang="en-GB" sz="1400" dirty="0">
                <a:latin typeface="SF Pro Display" panose="00000500000000000000" pitchFamily="50" charset="0"/>
              </a:rPr>
              <a:t>Software vulnerabilities are a critical attack vector. In the case of Bright Future, it’s plausible that the ransomware attack was enabled by an unpatched or misconfigured system. A well-known example of software vulnerability leading to breach is the 2017 WannaCry attack, where ransomware spread rapidly by exploiting a known vulnerability in Microsoft’s Server Message Block Protocol (SMB) a legacy protocol used to share files and printers across local networks.</a:t>
            </a:r>
          </a:p>
        </p:txBody>
      </p:sp>
    </p:spTree>
    <p:extLst>
      <p:ext uri="{BB962C8B-B14F-4D97-AF65-F5344CB8AC3E}">
        <p14:creationId xmlns:p14="http://schemas.microsoft.com/office/powerpoint/2010/main" val="712512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1000"/>
                                        <p:tgtEl>
                                          <p:spTgt spid="28"/>
                                        </p:tgtEl>
                                      </p:cBhvr>
                                    </p:animEffect>
                                    <p:anim calcmode="lin" valueType="num">
                                      <p:cBhvr>
                                        <p:cTn id="8" dur="1000" fill="hold"/>
                                        <p:tgtEl>
                                          <p:spTgt spid="28"/>
                                        </p:tgtEl>
                                        <p:attrNameLst>
                                          <p:attrName>ppt_x</p:attrName>
                                        </p:attrNameLst>
                                      </p:cBhvr>
                                      <p:tavLst>
                                        <p:tav tm="0">
                                          <p:val>
                                            <p:strVal val="#ppt_x"/>
                                          </p:val>
                                        </p:tav>
                                        <p:tav tm="100000">
                                          <p:val>
                                            <p:strVal val="#ppt_x"/>
                                          </p:val>
                                        </p:tav>
                                      </p:tavLst>
                                    </p:anim>
                                    <p:anim calcmode="lin" valueType="num">
                                      <p:cBhvr>
                                        <p:cTn id="9" dur="1000" fill="hold"/>
                                        <p:tgtEl>
                                          <p:spTgt spid="28"/>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fade">
                                      <p:cBhvr>
                                        <p:cTn id="12" dur="1000"/>
                                        <p:tgtEl>
                                          <p:spTgt spid="29"/>
                                        </p:tgtEl>
                                      </p:cBhvr>
                                    </p:animEffect>
                                    <p:anim calcmode="lin" valueType="num">
                                      <p:cBhvr>
                                        <p:cTn id="13" dur="1000" fill="hold"/>
                                        <p:tgtEl>
                                          <p:spTgt spid="29"/>
                                        </p:tgtEl>
                                        <p:attrNameLst>
                                          <p:attrName>ppt_x</p:attrName>
                                        </p:attrNameLst>
                                      </p:cBhvr>
                                      <p:tavLst>
                                        <p:tav tm="0">
                                          <p:val>
                                            <p:strVal val="#ppt_x"/>
                                          </p:val>
                                        </p:tav>
                                        <p:tav tm="100000">
                                          <p:val>
                                            <p:strVal val="#ppt_x"/>
                                          </p:val>
                                        </p:tav>
                                      </p:tavLst>
                                    </p:anim>
                                    <p:anim calcmode="lin" valueType="num">
                                      <p:cBhvr>
                                        <p:cTn id="14"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7"/>
                                        </p:tgtEl>
                                        <p:attrNameLst>
                                          <p:attrName>style.visibility</p:attrName>
                                        </p:attrNameLst>
                                      </p:cBhvr>
                                      <p:to>
                                        <p:strVal val="visible"/>
                                      </p:to>
                                    </p:set>
                                    <p:animEffect transition="in" filter="fade">
                                      <p:cBhvr>
                                        <p:cTn id="24" dur="1000"/>
                                        <p:tgtEl>
                                          <p:spTgt spid="27"/>
                                        </p:tgtEl>
                                      </p:cBhvr>
                                    </p:animEffect>
                                    <p:anim calcmode="lin" valueType="num">
                                      <p:cBhvr>
                                        <p:cTn id="25" dur="1000" fill="hold"/>
                                        <p:tgtEl>
                                          <p:spTgt spid="27"/>
                                        </p:tgtEl>
                                        <p:attrNameLst>
                                          <p:attrName>ppt_x</p:attrName>
                                        </p:attrNameLst>
                                      </p:cBhvr>
                                      <p:tavLst>
                                        <p:tav tm="0">
                                          <p:val>
                                            <p:strVal val="#ppt_x"/>
                                          </p:val>
                                        </p:tav>
                                        <p:tav tm="100000">
                                          <p:val>
                                            <p:strVal val="#ppt_x"/>
                                          </p:val>
                                        </p:tav>
                                      </p:tavLst>
                                    </p:anim>
                                    <p:anim calcmode="lin" valueType="num">
                                      <p:cBhvr>
                                        <p:cTn id="26" dur="1000" fill="hold"/>
                                        <p:tgtEl>
                                          <p:spTgt spid="27"/>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fade">
                                      <p:cBhvr>
                                        <p:cTn id="29" dur="1000"/>
                                        <p:tgtEl>
                                          <p:spTgt spid="12"/>
                                        </p:tgtEl>
                                      </p:cBhvr>
                                    </p:animEffect>
                                    <p:anim calcmode="lin" valueType="num">
                                      <p:cBhvr>
                                        <p:cTn id="30" dur="1000" fill="hold"/>
                                        <p:tgtEl>
                                          <p:spTgt spid="12"/>
                                        </p:tgtEl>
                                        <p:attrNameLst>
                                          <p:attrName>ppt_x</p:attrName>
                                        </p:attrNameLst>
                                      </p:cBhvr>
                                      <p:tavLst>
                                        <p:tav tm="0">
                                          <p:val>
                                            <p:strVal val="#ppt_x"/>
                                          </p:val>
                                        </p:tav>
                                        <p:tav tm="100000">
                                          <p:val>
                                            <p:strVal val="#ppt_x"/>
                                          </p:val>
                                        </p:tav>
                                      </p:tavLst>
                                    </p:anim>
                                    <p:anim calcmode="lin" valueType="num">
                                      <p:cBhvr>
                                        <p:cTn id="3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fade">
                                      <p:cBhvr>
                                        <p:cTn id="36" dur="1000"/>
                                        <p:tgtEl>
                                          <p:spTgt spid="15"/>
                                        </p:tgtEl>
                                      </p:cBhvr>
                                    </p:animEffect>
                                    <p:anim calcmode="lin" valueType="num">
                                      <p:cBhvr>
                                        <p:cTn id="37" dur="1000" fill="hold"/>
                                        <p:tgtEl>
                                          <p:spTgt spid="15"/>
                                        </p:tgtEl>
                                        <p:attrNameLst>
                                          <p:attrName>ppt_x</p:attrName>
                                        </p:attrNameLst>
                                      </p:cBhvr>
                                      <p:tavLst>
                                        <p:tav tm="0">
                                          <p:val>
                                            <p:strVal val="#ppt_x"/>
                                          </p:val>
                                        </p:tav>
                                        <p:tav tm="100000">
                                          <p:val>
                                            <p:strVal val="#ppt_x"/>
                                          </p:val>
                                        </p:tav>
                                      </p:tavLst>
                                    </p:anim>
                                    <p:anim calcmode="lin" valueType="num">
                                      <p:cBhvr>
                                        <p:cTn id="38" dur="1000" fill="hold"/>
                                        <p:tgtEl>
                                          <p:spTgt spid="15"/>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1000"/>
                                        <p:tgtEl>
                                          <p:spTgt spid="13"/>
                                        </p:tgtEl>
                                      </p:cBhvr>
                                    </p:animEffect>
                                    <p:anim calcmode="lin" valueType="num">
                                      <p:cBhvr>
                                        <p:cTn id="42" dur="1000" fill="hold"/>
                                        <p:tgtEl>
                                          <p:spTgt spid="13"/>
                                        </p:tgtEl>
                                        <p:attrNameLst>
                                          <p:attrName>ppt_x</p:attrName>
                                        </p:attrNameLst>
                                      </p:cBhvr>
                                      <p:tavLst>
                                        <p:tav tm="0">
                                          <p:val>
                                            <p:strVal val="#ppt_x"/>
                                          </p:val>
                                        </p:tav>
                                        <p:tav tm="100000">
                                          <p:val>
                                            <p:strVal val="#ppt_x"/>
                                          </p:val>
                                        </p:tav>
                                      </p:tavLst>
                                    </p:anim>
                                    <p:anim calcmode="lin" valueType="num">
                                      <p:cBhvr>
                                        <p:cTn id="43" dur="1000" fill="hold"/>
                                        <p:tgtEl>
                                          <p:spTgt spid="13"/>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4"/>
                                        </p:tgtEl>
                                        <p:attrNameLst>
                                          <p:attrName>style.visibility</p:attrName>
                                        </p:attrNameLst>
                                      </p:cBhvr>
                                      <p:to>
                                        <p:strVal val="visible"/>
                                      </p:to>
                                    </p:set>
                                    <p:animEffect transition="in" filter="fade">
                                      <p:cBhvr>
                                        <p:cTn id="46" dur="1000"/>
                                        <p:tgtEl>
                                          <p:spTgt spid="4"/>
                                        </p:tgtEl>
                                      </p:cBhvr>
                                    </p:animEffect>
                                    <p:anim calcmode="lin" valueType="num">
                                      <p:cBhvr>
                                        <p:cTn id="47" dur="1000" fill="hold"/>
                                        <p:tgtEl>
                                          <p:spTgt spid="4"/>
                                        </p:tgtEl>
                                        <p:attrNameLst>
                                          <p:attrName>ppt_x</p:attrName>
                                        </p:attrNameLst>
                                      </p:cBhvr>
                                      <p:tavLst>
                                        <p:tav tm="0">
                                          <p:val>
                                            <p:strVal val="#ppt_x"/>
                                          </p:val>
                                        </p:tav>
                                        <p:tav tm="100000">
                                          <p:val>
                                            <p:strVal val="#ppt_x"/>
                                          </p:val>
                                        </p:tav>
                                      </p:tavLst>
                                    </p:anim>
                                    <p:anim calcmode="lin" valueType="num">
                                      <p:cBhvr>
                                        <p:cTn id="48" dur="1000" fill="hold"/>
                                        <p:tgtEl>
                                          <p:spTgt spid="4"/>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42"/>
                                        </p:tgtEl>
                                        <p:attrNameLst>
                                          <p:attrName>style.visibility</p:attrName>
                                        </p:attrNameLst>
                                      </p:cBhvr>
                                      <p:to>
                                        <p:strVal val="visible"/>
                                      </p:to>
                                    </p:set>
                                    <p:animEffect transition="in" filter="fade">
                                      <p:cBhvr>
                                        <p:cTn id="51" dur="1000"/>
                                        <p:tgtEl>
                                          <p:spTgt spid="42"/>
                                        </p:tgtEl>
                                      </p:cBhvr>
                                    </p:animEffect>
                                    <p:anim calcmode="lin" valueType="num">
                                      <p:cBhvr>
                                        <p:cTn id="52" dur="1000" fill="hold"/>
                                        <p:tgtEl>
                                          <p:spTgt spid="42"/>
                                        </p:tgtEl>
                                        <p:attrNameLst>
                                          <p:attrName>ppt_x</p:attrName>
                                        </p:attrNameLst>
                                      </p:cBhvr>
                                      <p:tavLst>
                                        <p:tav tm="0">
                                          <p:val>
                                            <p:strVal val="#ppt_x"/>
                                          </p:val>
                                        </p:tav>
                                        <p:tav tm="100000">
                                          <p:val>
                                            <p:strVal val="#ppt_x"/>
                                          </p:val>
                                        </p:tav>
                                      </p:tavLst>
                                    </p:anim>
                                    <p:anim calcmode="lin" valueType="num">
                                      <p:cBhvr>
                                        <p:cTn id="53" dur="1000" fill="hold"/>
                                        <p:tgtEl>
                                          <p:spTgt spid="42"/>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18" presetClass="entr" presetSubtype="12" fill="hold" grpId="0" nodeType="clickEffect">
                                  <p:stCondLst>
                                    <p:cond delay="0"/>
                                  </p:stCondLst>
                                  <p:childTnLst>
                                    <p:set>
                                      <p:cBhvr>
                                        <p:cTn id="57" dur="1" fill="hold">
                                          <p:stCondLst>
                                            <p:cond delay="0"/>
                                          </p:stCondLst>
                                        </p:cTn>
                                        <p:tgtEl>
                                          <p:spTgt spid="44"/>
                                        </p:tgtEl>
                                        <p:attrNameLst>
                                          <p:attrName>style.visibility</p:attrName>
                                        </p:attrNameLst>
                                      </p:cBhvr>
                                      <p:to>
                                        <p:strVal val="visible"/>
                                      </p:to>
                                    </p:set>
                                    <p:animEffect transition="in" filter="strips(downLeft)">
                                      <p:cBhvr>
                                        <p:cTn id="58" dur="500"/>
                                        <p:tgtEl>
                                          <p:spTgt spid="44"/>
                                        </p:tgtEl>
                                      </p:cBhvr>
                                    </p:animEffect>
                                  </p:childTnLst>
                                </p:cTn>
                              </p:par>
                              <p:par>
                                <p:cTn id="59" presetID="18" presetClass="entr" presetSubtype="12" fill="hold" grpId="0" nodeType="withEffect">
                                  <p:stCondLst>
                                    <p:cond delay="0"/>
                                  </p:stCondLst>
                                  <p:childTnLst>
                                    <p:set>
                                      <p:cBhvr>
                                        <p:cTn id="60" dur="1" fill="hold">
                                          <p:stCondLst>
                                            <p:cond delay="0"/>
                                          </p:stCondLst>
                                        </p:cTn>
                                        <p:tgtEl>
                                          <p:spTgt spid="43"/>
                                        </p:tgtEl>
                                        <p:attrNameLst>
                                          <p:attrName>style.visibility</p:attrName>
                                        </p:attrNameLst>
                                      </p:cBhvr>
                                      <p:to>
                                        <p:strVal val="visible"/>
                                      </p:to>
                                    </p:set>
                                    <p:animEffect transition="in" filter="strips(downLeft)">
                                      <p:cBhvr>
                                        <p:cTn id="61"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P spid="4" grpId="0"/>
      <p:bldP spid="12" grpId="0"/>
      <p:bldP spid="13" grpId="0"/>
      <p:bldP spid="43" grpId="0"/>
      <p:bldP spid="4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F2F172-314D-382B-5683-703EB2430224}"/>
            </a:ext>
          </a:extLst>
        </p:cNvPr>
        <p:cNvGrpSpPr/>
        <p:nvPr/>
      </p:nvGrpSpPr>
      <p:grpSpPr>
        <a:xfrm>
          <a:off x="0" y="0"/>
          <a:ext cx="0" cy="0"/>
          <a:chOff x="0" y="0"/>
          <a:chExt cx="0" cy="0"/>
        </a:xfrm>
      </p:grpSpPr>
      <p:pic>
        <p:nvPicPr>
          <p:cNvPr id="25" name="Picture 24" descr="A screenshot of a computer&#10;&#10;AI-generated content may be incorrect.">
            <a:extLst>
              <a:ext uri="{FF2B5EF4-FFF2-40B4-BE49-F238E27FC236}">
                <a16:creationId xmlns:a16="http://schemas.microsoft.com/office/drawing/2014/main" id="{30CDF826-A476-39A4-AA03-A8131B3BC1EE}"/>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2A43E1D2-A564-69E8-F992-F09EAE80B098}"/>
              </a:ext>
            </a:extLst>
          </p:cNvPr>
          <p:cNvSpPr txBox="1"/>
          <p:nvPr/>
        </p:nvSpPr>
        <p:spPr>
          <a:xfrm>
            <a:off x="0" y="811411"/>
            <a:ext cx="12852767" cy="1631216"/>
          </a:xfrm>
          <a:prstGeom prst="rect">
            <a:avLst/>
          </a:prstGeom>
          <a:noFill/>
        </p:spPr>
        <p:txBody>
          <a:bodyPr wrap="square" rtlCol="0">
            <a:spAutoFit/>
          </a:bodyPr>
          <a:lstStyle/>
          <a:p>
            <a:r>
              <a:rPr lang="en-GB" sz="5000" b="1" i="1" dirty="0">
                <a:latin typeface="SF Pro Display" panose="00000200000000000000" pitchFamily="50" charset="0"/>
              </a:rPr>
              <a:t>Threat Actors </a:t>
            </a:r>
            <a:br>
              <a:rPr lang="en-GB" sz="5000" b="1" i="1" dirty="0">
                <a:latin typeface="SF Pro Display" panose="00000200000000000000" pitchFamily="50" charset="0"/>
              </a:rPr>
            </a:br>
            <a:r>
              <a:rPr lang="en-GB" sz="5000" b="1" i="1" dirty="0">
                <a:latin typeface="SF Pro Display" panose="00000200000000000000" pitchFamily="50" charset="0"/>
              </a:rPr>
              <a:t>Cybercriminals &amp; Hacktivists</a:t>
            </a:r>
            <a:endParaRPr lang="en-US" sz="5000" b="1" i="1" dirty="0">
              <a:latin typeface="SF Pro Display" panose="00000200000000000000" pitchFamily="50" charset="0"/>
            </a:endParaRPr>
          </a:p>
        </p:txBody>
      </p:sp>
      <p:sp>
        <p:nvSpPr>
          <p:cNvPr id="9" name="TextBox 8">
            <a:extLst>
              <a:ext uri="{FF2B5EF4-FFF2-40B4-BE49-F238E27FC236}">
                <a16:creationId xmlns:a16="http://schemas.microsoft.com/office/drawing/2014/main" id="{AE8446E6-B8D8-7C6B-FC64-3906FF66FA2B}"/>
              </a:ext>
            </a:extLst>
          </p:cNvPr>
          <p:cNvSpPr txBox="1"/>
          <p:nvPr/>
        </p:nvSpPr>
        <p:spPr>
          <a:xfrm>
            <a:off x="7990982" y="171450"/>
            <a:ext cx="3413617" cy="461665"/>
          </a:xfrm>
          <a:prstGeom prst="rect">
            <a:avLst/>
          </a:prstGeom>
          <a:noFill/>
        </p:spPr>
        <p:txBody>
          <a:bodyPr wrap="square" rtlCol="0">
            <a:spAutoFit/>
          </a:bodyPr>
          <a:lstStyle/>
          <a:p>
            <a:r>
              <a:rPr lang="en-GB" sz="2400" b="1" dirty="0">
                <a:solidFill>
                  <a:srgbClr val="3A3A3A"/>
                </a:solidFill>
                <a:latin typeface="SF Pro Display" panose="00000200000000000000" pitchFamily="50" charset="0"/>
              </a:rPr>
              <a:t>Threat Actors</a:t>
            </a:r>
          </a:p>
        </p:txBody>
      </p:sp>
      <p:sp>
        <p:nvSpPr>
          <p:cNvPr id="27" name="TextBox 26">
            <a:extLst>
              <a:ext uri="{FF2B5EF4-FFF2-40B4-BE49-F238E27FC236}">
                <a16:creationId xmlns:a16="http://schemas.microsoft.com/office/drawing/2014/main" id="{6BE03806-11F0-79E4-2A7B-AF00B6E56C59}"/>
              </a:ext>
            </a:extLst>
          </p:cNvPr>
          <p:cNvSpPr txBox="1"/>
          <p:nvPr/>
        </p:nvSpPr>
        <p:spPr>
          <a:xfrm>
            <a:off x="5858570" y="2740003"/>
            <a:ext cx="3718994" cy="646331"/>
          </a:xfrm>
          <a:prstGeom prst="rect">
            <a:avLst/>
          </a:prstGeom>
          <a:noFill/>
        </p:spPr>
        <p:txBody>
          <a:bodyPr wrap="square" rtlCol="0">
            <a:spAutoFit/>
          </a:bodyPr>
          <a:lstStyle/>
          <a:p>
            <a:r>
              <a:rPr lang="en-GB" sz="3600" b="1" i="1" dirty="0">
                <a:solidFill>
                  <a:srgbClr val="3A3A3A"/>
                </a:solidFill>
                <a:latin typeface="SF Pro Display" panose="00000200000000000000" pitchFamily="50" charset="0"/>
              </a:rPr>
              <a:t>Hacktivists</a:t>
            </a:r>
            <a:endParaRPr lang="en-US" sz="3600" b="1" i="1" dirty="0">
              <a:solidFill>
                <a:srgbClr val="3A3A3A"/>
              </a:solidFill>
              <a:latin typeface="SF Pro Display" panose="00000200000000000000" pitchFamily="50" charset="0"/>
            </a:endParaRPr>
          </a:p>
        </p:txBody>
      </p:sp>
      <p:sp>
        <p:nvSpPr>
          <p:cNvPr id="28" name="TextBox 27">
            <a:extLst>
              <a:ext uri="{FF2B5EF4-FFF2-40B4-BE49-F238E27FC236}">
                <a16:creationId xmlns:a16="http://schemas.microsoft.com/office/drawing/2014/main" id="{848E1EF7-1E35-6986-9F57-8C7574A114E0}"/>
              </a:ext>
            </a:extLst>
          </p:cNvPr>
          <p:cNvSpPr txBox="1"/>
          <p:nvPr/>
        </p:nvSpPr>
        <p:spPr>
          <a:xfrm>
            <a:off x="72329" y="2431125"/>
            <a:ext cx="3541354" cy="646331"/>
          </a:xfrm>
          <a:prstGeom prst="rect">
            <a:avLst/>
          </a:prstGeom>
          <a:noFill/>
        </p:spPr>
        <p:txBody>
          <a:bodyPr wrap="none" rtlCol="0">
            <a:spAutoFit/>
          </a:bodyPr>
          <a:lstStyle/>
          <a:p>
            <a:r>
              <a:rPr lang="en-GB" sz="3600" b="1" i="1" dirty="0">
                <a:solidFill>
                  <a:srgbClr val="3A3A3A"/>
                </a:solidFill>
                <a:latin typeface="SF Pro Display" panose="00000200000000000000" pitchFamily="50" charset="0"/>
              </a:rPr>
              <a:t>Cyber Criminals</a:t>
            </a:r>
            <a:endParaRPr lang="en-US" sz="3600" b="1" i="1" dirty="0">
              <a:solidFill>
                <a:srgbClr val="3A3A3A"/>
              </a:solidFill>
              <a:latin typeface="SF Pro Display" panose="00000200000000000000" pitchFamily="50" charset="0"/>
            </a:endParaRPr>
          </a:p>
        </p:txBody>
      </p:sp>
      <p:sp>
        <p:nvSpPr>
          <p:cNvPr id="29" name="TextBox 28">
            <a:extLst>
              <a:ext uri="{FF2B5EF4-FFF2-40B4-BE49-F238E27FC236}">
                <a16:creationId xmlns:a16="http://schemas.microsoft.com/office/drawing/2014/main" id="{B15E13F3-D865-F5E4-9FD9-FB2BF5CC1B10}"/>
              </a:ext>
            </a:extLst>
          </p:cNvPr>
          <p:cNvSpPr txBox="1"/>
          <p:nvPr/>
        </p:nvSpPr>
        <p:spPr>
          <a:xfrm>
            <a:off x="127431" y="2969282"/>
            <a:ext cx="5517434" cy="3893374"/>
          </a:xfrm>
          <a:prstGeom prst="rect">
            <a:avLst/>
          </a:prstGeom>
          <a:noFill/>
        </p:spPr>
        <p:txBody>
          <a:bodyPr wrap="square" rtlCol="0">
            <a:spAutoFit/>
          </a:bodyPr>
          <a:lstStyle/>
          <a:p>
            <a:r>
              <a:rPr lang="en-GB" sz="1300" dirty="0">
                <a:solidFill>
                  <a:srgbClr val="3A3A3A"/>
                </a:solidFill>
                <a:latin typeface="SF Pro Display" panose="00000200000000000000" pitchFamily="50" charset="0"/>
              </a:rPr>
              <a:t>Cyber Criminals are individuals or groups that commit illegal activities often for financial gain, disruption or exploitation. They typically operate anonymously and are opportunistic. </a:t>
            </a:r>
            <a:br>
              <a:rPr lang="en-GB" sz="1300" dirty="0">
                <a:solidFill>
                  <a:srgbClr val="3A3A3A"/>
                </a:solidFill>
                <a:latin typeface="SF Pro Display" panose="00000200000000000000" pitchFamily="50" charset="0"/>
              </a:rPr>
            </a:br>
            <a:br>
              <a:rPr lang="en-GB" sz="1300" dirty="0">
                <a:solidFill>
                  <a:srgbClr val="3A3A3A"/>
                </a:solidFill>
                <a:latin typeface="SF Pro Display" panose="00000200000000000000" pitchFamily="50" charset="0"/>
              </a:rPr>
            </a:br>
            <a:r>
              <a:rPr lang="en-GB" sz="1300" dirty="0">
                <a:solidFill>
                  <a:srgbClr val="3A3A3A"/>
                </a:solidFill>
                <a:latin typeface="SF Pro Display" panose="00000200000000000000" pitchFamily="50" charset="0"/>
              </a:rPr>
              <a:t>Cyber Criminals are the primary threat actors behind ransomware a fact backed by </a:t>
            </a:r>
            <a:r>
              <a:rPr lang="en-GB" sz="1300" i="1" dirty="0">
                <a:solidFill>
                  <a:srgbClr val="3A3A3A"/>
                </a:solidFill>
                <a:latin typeface="SF Pro Display" panose="00000200000000000000" pitchFamily="50" charset="0"/>
              </a:rPr>
              <a:t>The National Crime Agency NSA Cyber Threat Assessment 2025</a:t>
            </a:r>
            <a:r>
              <a:rPr lang="en-GB" sz="1300" dirty="0">
                <a:solidFill>
                  <a:srgbClr val="3A3A3A"/>
                </a:solidFill>
                <a:latin typeface="SF Pro Display" panose="00000200000000000000" pitchFamily="50" charset="0"/>
              </a:rPr>
              <a:t> which states “ransomware conducted for financial gain remains the foremost serious organised crime cyber threat to the UK”</a:t>
            </a:r>
            <a:br>
              <a:rPr lang="en-GB" sz="1300" dirty="0">
                <a:solidFill>
                  <a:srgbClr val="3A3A3A"/>
                </a:solidFill>
                <a:latin typeface="SF Pro Display" panose="00000200000000000000" pitchFamily="50" charset="0"/>
              </a:rPr>
            </a:br>
            <a:br>
              <a:rPr lang="en-GB" sz="1300" dirty="0">
                <a:solidFill>
                  <a:srgbClr val="3A3A3A"/>
                </a:solidFill>
                <a:latin typeface="SF Pro Display" panose="00000200000000000000" pitchFamily="50" charset="0"/>
              </a:rPr>
            </a:br>
            <a:r>
              <a:rPr lang="en-GB" sz="1300" dirty="0">
                <a:solidFill>
                  <a:srgbClr val="3A3A3A"/>
                </a:solidFill>
                <a:latin typeface="SF Pro Display" panose="00000200000000000000" pitchFamily="50" charset="0"/>
              </a:rPr>
              <a:t>Cybercriminals are known to be the main proprietors of ‘serious and organised’ financially motivated crimes; we can deduce that they are the likely perpetrator in the Bright Future scenario as the NCA support that ransomware is commonly being conducted for financial gain and in the case of Bright Future there’s demands of ‘Significant Ransom to restore access’</a:t>
            </a:r>
            <a:br>
              <a:rPr lang="en-GB" sz="1300" dirty="0">
                <a:solidFill>
                  <a:srgbClr val="3A3A3A"/>
                </a:solidFill>
                <a:latin typeface="SF Pro Display" panose="00000200000000000000" pitchFamily="50" charset="0"/>
              </a:rPr>
            </a:br>
            <a:br>
              <a:rPr lang="en-GB" sz="1300" dirty="0">
                <a:solidFill>
                  <a:srgbClr val="3A3A3A"/>
                </a:solidFill>
                <a:latin typeface="SF Pro Display" panose="00000200000000000000" pitchFamily="50" charset="0"/>
              </a:rPr>
            </a:br>
            <a:r>
              <a:rPr lang="en-GB" sz="1300" dirty="0">
                <a:solidFill>
                  <a:srgbClr val="3A3A3A"/>
                </a:solidFill>
                <a:latin typeface="SF Pro Display" panose="00000200000000000000" pitchFamily="50" charset="0"/>
              </a:rPr>
              <a:t>Cyber Criminals exploit low security infrastructure businesses, such as non-profit charities with sensitive high value donor information. In Bright Future’s case this made them a prime target leading to the breach that Compromised donor trust.</a:t>
            </a:r>
            <a:endParaRPr lang="en-US" sz="1300" dirty="0">
              <a:solidFill>
                <a:srgbClr val="3A3A3A"/>
              </a:solidFill>
              <a:latin typeface="SF Pro Display" panose="00000200000000000000" pitchFamily="50" charset="0"/>
            </a:endParaRPr>
          </a:p>
        </p:txBody>
      </p:sp>
      <p:sp>
        <p:nvSpPr>
          <p:cNvPr id="4" name="TextBox 3">
            <a:extLst>
              <a:ext uri="{FF2B5EF4-FFF2-40B4-BE49-F238E27FC236}">
                <a16:creationId xmlns:a16="http://schemas.microsoft.com/office/drawing/2014/main" id="{21742A9E-B868-FF0B-083A-88A46BA2F8A5}"/>
              </a:ext>
            </a:extLst>
          </p:cNvPr>
          <p:cNvSpPr txBox="1"/>
          <p:nvPr/>
        </p:nvSpPr>
        <p:spPr>
          <a:xfrm>
            <a:off x="5858571" y="3221402"/>
            <a:ext cx="6261100" cy="3554819"/>
          </a:xfrm>
          <a:prstGeom prst="rect">
            <a:avLst/>
          </a:prstGeom>
          <a:noFill/>
        </p:spPr>
        <p:txBody>
          <a:bodyPr wrap="square" rtlCol="0">
            <a:spAutoFit/>
          </a:bodyPr>
          <a:lstStyle/>
          <a:p>
            <a:r>
              <a:rPr lang="en-GB" sz="1500" dirty="0">
                <a:solidFill>
                  <a:srgbClr val="3A3A3A"/>
                </a:solidFill>
                <a:latin typeface="SF Pro Display" panose="00000200000000000000" pitchFamily="50" charset="0"/>
              </a:rPr>
              <a:t>Hacktivists are individuals or groups who use hacking to promote political and social causes. Not usually being motivated by money thus ransomware is not typically utilised unless it’s to disrupt services or protest. </a:t>
            </a:r>
          </a:p>
          <a:p>
            <a:endParaRPr lang="en-GB" sz="1500" dirty="0">
              <a:solidFill>
                <a:srgbClr val="3A3A3A"/>
              </a:solidFill>
              <a:latin typeface="SF Pro Display" panose="00000200000000000000" pitchFamily="50" charset="0"/>
            </a:endParaRPr>
          </a:p>
          <a:p>
            <a:r>
              <a:rPr lang="en-GB" sz="1500" dirty="0">
                <a:solidFill>
                  <a:srgbClr val="3A3A3A"/>
                </a:solidFill>
                <a:latin typeface="SF Pro Display" panose="00000200000000000000" pitchFamily="50" charset="0"/>
              </a:rPr>
              <a:t>As a result, in the context of Bright Future It’s unlikely that hacktivists are the perpetrators as the attack was financially motivated with clear ransom demands (the attackers demanded ransom to restore access) this aligns much more with cyber-criminal tactics over political or social activism.</a:t>
            </a:r>
          </a:p>
          <a:p>
            <a:endParaRPr lang="en-GB" sz="1500" dirty="0">
              <a:solidFill>
                <a:srgbClr val="3A3A3A"/>
              </a:solidFill>
              <a:latin typeface="SF Pro Display" panose="00000200000000000000" pitchFamily="50" charset="0"/>
            </a:endParaRPr>
          </a:p>
          <a:p>
            <a:r>
              <a:rPr lang="en-GB" sz="1500" dirty="0">
                <a:solidFill>
                  <a:srgbClr val="3A3A3A"/>
                </a:solidFill>
                <a:latin typeface="SF Pro Display" panose="00000200000000000000" pitchFamily="50" charset="0"/>
              </a:rPr>
              <a:t>Hacktivists are essentially digital protestors such as the well-known group anonymous who target governments and businesses to protest censorship, surveillance and injustice, hacktivists goals simply aren't for monetary gain, they look for visibility to oppose social or political injustice, as a consequence, Bright Future's breach is much more consistent with cybercrime over hacktivism due to the financial motivators.</a:t>
            </a:r>
          </a:p>
        </p:txBody>
      </p:sp>
      <p:pic>
        <p:nvPicPr>
          <p:cNvPr id="1026" name="Picture 2" descr="Hooded Man PNGs for Free Download">
            <a:extLst>
              <a:ext uri="{FF2B5EF4-FFF2-40B4-BE49-F238E27FC236}">
                <a16:creationId xmlns:a16="http://schemas.microsoft.com/office/drawing/2014/main" id="{B527C2F3-E264-7E23-500B-3F778A3C236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6200000">
            <a:off x="10707338" y="1389167"/>
            <a:ext cx="1879925" cy="10894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CBB2EC23-039E-EF53-5629-047067ECC7E4}"/>
              </a:ext>
            </a:extLst>
          </p:cNvPr>
          <p:cNvSpPr txBox="1"/>
          <p:nvPr/>
        </p:nvSpPr>
        <p:spPr>
          <a:xfrm rot="16200000">
            <a:off x="11297330" y="1573090"/>
            <a:ext cx="458780" cy="707886"/>
          </a:xfrm>
          <a:prstGeom prst="rect">
            <a:avLst/>
          </a:prstGeom>
          <a:noFill/>
        </p:spPr>
        <p:txBody>
          <a:bodyPr wrap="none" rtlCol="0">
            <a:spAutoFit/>
          </a:bodyPr>
          <a:lstStyle/>
          <a:p>
            <a:r>
              <a:rPr lang="en-GB" sz="4000" b="1" dirty="0">
                <a:solidFill>
                  <a:schemeClr val="bg1"/>
                </a:solidFill>
                <a:latin typeface="SF Pro Display" panose="00000200000000000000" pitchFamily="50" charset="0"/>
              </a:rPr>
              <a:t>?</a:t>
            </a:r>
            <a:endParaRPr lang="en-US" sz="4000" b="1" dirty="0">
              <a:solidFill>
                <a:schemeClr val="bg1"/>
              </a:solidFill>
              <a:latin typeface="SF Pro Display" panose="00000200000000000000" pitchFamily="50" charset="0"/>
            </a:endParaRPr>
          </a:p>
        </p:txBody>
      </p:sp>
    </p:spTree>
    <p:extLst>
      <p:ext uri="{BB962C8B-B14F-4D97-AF65-F5344CB8AC3E}">
        <p14:creationId xmlns:p14="http://schemas.microsoft.com/office/powerpoint/2010/main" val="1867004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barn(inVertical)">
                                      <p:cBhvr>
                                        <p:cTn id="7" dur="500"/>
                                        <p:tgtEl>
                                          <p:spTgt spid="2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9"/>
                                        </p:tgtEl>
                                        <p:attrNameLst>
                                          <p:attrName>style.visibility</p:attrName>
                                        </p:attrNameLst>
                                      </p:cBhvr>
                                      <p:to>
                                        <p:strVal val="visible"/>
                                      </p:to>
                                    </p:set>
                                    <p:animEffect transition="in" filter="barn(inVertical)">
                                      <p:cBhvr>
                                        <p:cTn id="10" dur="500"/>
                                        <p:tgtEl>
                                          <p:spTgt spid="2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animEffect transition="in" filter="fade">
                                      <p:cBhvr>
                                        <p:cTn id="15" dur="500"/>
                                        <p:tgtEl>
                                          <p:spTgt spid="2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1026"/>
                                        </p:tgtEl>
                                        <p:attrNameLst>
                                          <p:attrName>style.visibility</p:attrName>
                                        </p:attrNameLst>
                                      </p:cBhvr>
                                      <p:to>
                                        <p:strVal val="visible"/>
                                      </p:to>
                                    </p:set>
                                    <p:animEffect transition="in" filter="wipe(down)">
                                      <p:cBhvr>
                                        <p:cTn id="23" dur="500"/>
                                        <p:tgtEl>
                                          <p:spTgt spid="1026"/>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wipe(down)">
                                      <p:cBhvr>
                                        <p:cTn id="2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603FA1-F0F2-62FD-F8E2-5B817045DDE4}"/>
            </a:ext>
          </a:extLst>
        </p:cNvPr>
        <p:cNvGrpSpPr/>
        <p:nvPr/>
      </p:nvGrpSpPr>
      <p:grpSpPr>
        <a:xfrm>
          <a:off x="0" y="0"/>
          <a:ext cx="0" cy="0"/>
          <a:chOff x="0" y="0"/>
          <a:chExt cx="0" cy="0"/>
        </a:xfrm>
      </p:grpSpPr>
      <p:pic>
        <p:nvPicPr>
          <p:cNvPr id="25" name="Picture 24" descr="A screenshot of a computer&#10;&#10;AI-generated content may be incorrect.">
            <a:extLst>
              <a:ext uri="{FF2B5EF4-FFF2-40B4-BE49-F238E27FC236}">
                <a16:creationId xmlns:a16="http://schemas.microsoft.com/office/drawing/2014/main" id="{CE7C654E-936A-180F-8518-08D0A1D6670B}"/>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0D589A0B-8747-5884-11A8-26006682E3A3}"/>
              </a:ext>
            </a:extLst>
          </p:cNvPr>
          <p:cNvSpPr txBox="1"/>
          <p:nvPr/>
        </p:nvSpPr>
        <p:spPr>
          <a:xfrm>
            <a:off x="24712" y="776280"/>
            <a:ext cx="12852767" cy="1631216"/>
          </a:xfrm>
          <a:prstGeom prst="rect">
            <a:avLst/>
          </a:prstGeom>
          <a:noFill/>
        </p:spPr>
        <p:txBody>
          <a:bodyPr wrap="square" rtlCol="0">
            <a:spAutoFit/>
          </a:bodyPr>
          <a:lstStyle/>
          <a:p>
            <a:r>
              <a:rPr lang="en-GB" sz="5000" b="1" i="1" dirty="0">
                <a:latin typeface="SF Pro Display" panose="00000200000000000000" pitchFamily="50" charset="0"/>
              </a:rPr>
              <a:t>Threat Actors</a:t>
            </a:r>
            <a:br>
              <a:rPr lang="en-GB" sz="5000" b="1" i="1" dirty="0">
                <a:latin typeface="SF Pro Display" panose="00000200000000000000" pitchFamily="50" charset="0"/>
              </a:rPr>
            </a:br>
            <a:r>
              <a:rPr lang="en-GB" sz="5000" b="1" i="1" dirty="0">
                <a:latin typeface="SF Pro Display" panose="00000200000000000000" pitchFamily="50" charset="0"/>
              </a:rPr>
              <a:t>Nation States &amp; Insider Threats</a:t>
            </a:r>
            <a:endParaRPr lang="en-US" sz="5000" b="1" i="1" dirty="0">
              <a:latin typeface="SF Pro Display" panose="00000200000000000000" pitchFamily="50" charset="0"/>
            </a:endParaRPr>
          </a:p>
        </p:txBody>
      </p:sp>
      <p:sp>
        <p:nvSpPr>
          <p:cNvPr id="9" name="TextBox 8">
            <a:extLst>
              <a:ext uri="{FF2B5EF4-FFF2-40B4-BE49-F238E27FC236}">
                <a16:creationId xmlns:a16="http://schemas.microsoft.com/office/drawing/2014/main" id="{0B25A365-405F-92DF-2BAB-755319F94EAB}"/>
              </a:ext>
            </a:extLst>
          </p:cNvPr>
          <p:cNvSpPr txBox="1"/>
          <p:nvPr/>
        </p:nvSpPr>
        <p:spPr>
          <a:xfrm>
            <a:off x="7990982" y="171450"/>
            <a:ext cx="3413617" cy="461665"/>
          </a:xfrm>
          <a:prstGeom prst="rect">
            <a:avLst/>
          </a:prstGeom>
          <a:noFill/>
        </p:spPr>
        <p:txBody>
          <a:bodyPr wrap="square" rtlCol="0">
            <a:spAutoFit/>
          </a:bodyPr>
          <a:lstStyle/>
          <a:p>
            <a:r>
              <a:rPr lang="en-GB" sz="2400" b="1" dirty="0">
                <a:solidFill>
                  <a:srgbClr val="3A3A3A"/>
                </a:solidFill>
                <a:latin typeface="SF Pro Display" panose="00000200000000000000" pitchFamily="50" charset="0"/>
              </a:rPr>
              <a:t>Threat Actors</a:t>
            </a:r>
          </a:p>
        </p:txBody>
      </p:sp>
      <p:sp>
        <p:nvSpPr>
          <p:cNvPr id="27" name="TextBox 26">
            <a:extLst>
              <a:ext uri="{FF2B5EF4-FFF2-40B4-BE49-F238E27FC236}">
                <a16:creationId xmlns:a16="http://schemas.microsoft.com/office/drawing/2014/main" id="{81D9DD7E-7C6B-1284-070E-3674F8874841}"/>
              </a:ext>
            </a:extLst>
          </p:cNvPr>
          <p:cNvSpPr txBox="1"/>
          <p:nvPr/>
        </p:nvSpPr>
        <p:spPr>
          <a:xfrm>
            <a:off x="6972544" y="2359755"/>
            <a:ext cx="3718994" cy="584775"/>
          </a:xfrm>
          <a:prstGeom prst="rect">
            <a:avLst/>
          </a:prstGeom>
          <a:noFill/>
        </p:spPr>
        <p:txBody>
          <a:bodyPr wrap="square" rtlCol="0">
            <a:spAutoFit/>
          </a:bodyPr>
          <a:lstStyle/>
          <a:p>
            <a:r>
              <a:rPr lang="en-GB" sz="3200" b="1" i="1" dirty="0">
                <a:solidFill>
                  <a:srgbClr val="3A3A3A"/>
                </a:solidFill>
                <a:latin typeface="SF Pro Display" panose="00000200000000000000" pitchFamily="50" charset="0"/>
              </a:rPr>
              <a:t>Nation</a:t>
            </a:r>
            <a:r>
              <a:rPr lang="en-GB" sz="3200" b="1" dirty="0">
                <a:solidFill>
                  <a:srgbClr val="3A3A3A"/>
                </a:solidFill>
                <a:latin typeface="SF Pro Display" panose="00000200000000000000" pitchFamily="50" charset="0"/>
              </a:rPr>
              <a:t> States</a:t>
            </a:r>
            <a:endParaRPr lang="en-US" sz="3200" b="1" dirty="0">
              <a:solidFill>
                <a:srgbClr val="3A3A3A"/>
              </a:solidFill>
              <a:latin typeface="SF Pro Display" panose="00000200000000000000" pitchFamily="50" charset="0"/>
            </a:endParaRPr>
          </a:p>
        </p:txBody>
      </p:sp>
      <p:sp>
        <p:nvSpPr>
          <p:cNvPr id="28" name="TextBox 27">
            <a:extLst>
              <a:ext uri="{FF2B5EF4-FFF2-40B4-BE49-F238E27FC236}">
                <a16:creationId xmlns:a16="http://schemas.microsoft.com/office/drawing/2014/main" id="{330ED42A-C8D4-CD3A-AF49-4AF6B76DE608}"/>
              </a:ext>
            </a:extLst>
          </p:cNvPr>
          <p:cNvSpPr txBox="1"/>
          <p:nvPr/>
        </p:nvSpPr>
        <p:spPr>
          <a:xfrm>
            <a:off x="24712" y="2403391"/>
            <a:ext cx="3337773" cy="646331"/>
          </a:xfrm>
          <a:prstGeom prst="rect">
            <a:avLst/>
          </a:prstGeom>
          <a:noFill/>
        </p:spPr>
        <p:txBody>
          <a:bodyPr wrap="none" rtlCol="0">
            <a:spAutoFit/>
          </a:bodyPr>
          <a:lstStyle/>
          <a:p>
            <a:r>
              <a:rPr lang="en-GB" sz="3600" b="1" i="1" dirty="0">
                <a:solidFill>
                  <a:srgbClr val="3A3A3A"/>
                </a:solidFill>
                <a:latin typeface="SF Pro Display" panose="00000200000000000000" pitchFamily="50" charset="0"/>
              </a:rPr>
              <a:t>Insider Threats</a:t>
            </a:r>
            <a:endParaRPr lang="en-US" sz="3600" b="1" i="1" dirty="0">
              <a:solidFill>
                <a:srgbClr val="3A3A3A"/>
              </a:solidFill>
              <a:latin typeface="SF Pro Display" panose="00000200000000000000" pitchFamily="50" charset="0"/>
            </a:endParaRPr>
          </a:p>
        </p:txBody>
      </p:sp>
      <p:sp>
        <p:nvSpPr>
          <p:cNvPr id="29" name="TextBox 28">
            <a:extLst>
              <a:ext uri="{FF2B5EF4-FFF2-40B4-BE49-F238E27FC236}">
                <a16:creationId xmlns:a16="http://schemas.microsoft.com/office/drawing/2014/main" id="{CED07049-7FCC-BC74-9A74-473343B0FE6E}"/>
              </a:ext>
            </a:extLst>
          </p:cNvPr>
          <p:cNvSpPr txBox="1"/>
          <p:nvPr/>
        </p:nvSpPr>
        <p:spPr>
          <a:xfrm>
            <a:off x="30388" y="2842739"/>
            <a:ext cx="7132117" cy="4278094"/>
          </a:xfrm>
          <a:prstGeom prst="rect">
            <a:avLst/>
          </a:prstGeom>
          <a:noFill/>
        </p:spPr>
        <p:txBody>
          <a:bodyPr wrap="square" rtlCol="0">
            <a:spAutoFit/>
          </a:bodyPr>
          <a:lstStyle/>
          <a:p>
            <a:r>
              <a:rPr lang="en-GB" sz="1600" dirty="0">
                <a:solidFill>
                  <a:srgbClr val="3A3A3A"/>
                </a:solidFill>
                <a:latin typeface="SF Pro Display" panose="00000200000000000000"/>
                <a:ea typeface="Segoe UI Black" panose="020B0A02040204020203" pitchFamily="34" charset="0"/>
              </a:rPr>
              <a:t>Insider Threats are Employees, Volunteers or Contractors who intentionally or accidentally compromise security.</a:t>
            </a:r>
            <a:br>
              <a:rPr lang="en-GB" sz="1600" dirty="0">
                <a:solidFill>
                  <a:srgbClr val="3A3A3A"/>
                </a:solidFill>
                <a:latin typeface="SF Pro Display" panose="00000200000000000000"/>
                <a:ea typeface="Segoe UI Black" panose="020B0A02040204020203" pitchFamily="34" charset="0"/>
              </a:rPr>
            </a:br>
            <a:endParaRPr lang="en-GB" sz="1600" dirty="0">
              <a:solidFill>
                <a:srgbClr val="3A3A3A"/>
              </a:solidFill>
              <a:latin typeface="SF Pro Display" panose="00000200000000000000"/>
              <a:ea typeface="Segoe UI Black" panose="020B0A02040204020203" pitchFamily="34" charset="0"/>
            </a:endParaRPr>
          </a:p>
          <a:p>
            <a:r>
              <a:rPr lang="en-GB" sz="1600" dirty="0">
                <a:solidFill>
                  <a:srgbClr val="3A3A3A"/>
                </a:solidFill>
                <a:latin typeface="SF Pro Display" panose="00000200000000000000"/>
                <a:ea typeface="Segoe UI Black" panose="020B0A02040204020203" pitchFamily="34" charset="0"/>
              </a:rPr>
              <a:t>Intentional insider threats occur when there’s deliberate misuse of access to harm an organisation, steal data, or assist external cyber criminals. For example, an employee installs ransomware for financial gain directly or because an external source has recruited them.</a:t>
            </a:r>
            <a:br>
              <a:rPr lang="en-GB" sz="1600" dirty="0">
                <a:solidFill>
                  <a:srgbClr val="3A3A3A"/>
                </a:solidFill>
                <a:latin typeface="SF Pro Display" panose="00000200000000000000"/>
                <a:ea typeface="Segoe UI Black" panose="020B0A02040204020203" pitchFamily="34" charset="0"/>
              </a:rPr>
            </a:br>
            <a:endParaRPr lang="en-GB" sz="1600" dirty="0">
              <a:solidFill>
                <a:srgbClr val="3A3A3A"/>
              </a:solidFill>
              <a:latin typeface="SF Pro Display" panose="00000200000000000000"/>
              <a:ea typeface="Segoe UI Black" panose="020B0A02040204020203" pitchFamily="34" charset="0"/>
            </a:endParaRPr>
          </a:p>
          <a:p>
            <a:r>
              <a:rPr lang="en-GB" sz="1600" dirty="0">
                <a:solidFill>
                  <a:srgbClr val="3A3A3A"/>
                </a:solidFill>
                <a:latin typeface="SF Pro Display" panose="00000200000000000000"/>
                <a:ea typeface="Segoe UI Black" panose="020B0A02040204020203" pitchFamily="34" charset="0"/>
              </a:rPr>
              <a:t>Accidental insider threats are when someone negligently causes a breach, a breach could occur due to a Business Email Compromise attack where an attacker impersonates a trusted contact (manager, supplier, or donor) via email to trick an employee into clicking a malicious link t</a:t>
            </a:r>
            <a:r>
              <a:rPr lang="en-GB" sz="1600" dirty="0">
                <a:latin typeface="SF Pro Display" panose="00000200000000000000"/>
                <a:ea typeface="Segoe UI Black" panose="020B0A02040204020203" pitchFamily="34" charset="0"/>
              </a:rPr>
              <a:t>his could lead to clicking a malicious link, downloading malware, or being socially engineered into entering credentials into a fake employee portal. They may fall victim to social engineering if there’s a lack of employee cybersecurity training which is why it’s crucial employees are trained as to mitigate them becoming a threat.</a:t>
            </a:r>
          </a:p>
          <a:p>
            <a:endParaRPr lang="en-GB" sz="1600" dirty="0">
              <a:solidFill>
                <a:srgbClr val="3A3A3A"/>
              </a:solidFill>
              <a:latin typeface="SF Pro Display" panose="00000200000000000000"/>
              <a:ea typeface="Segoe UI Black" panose="020B0A02040204020203" pitchFamily="34" charset="0"/>
            </a:endParaRPr>
          </a:p>
        </p:txBody>
      </p:sp>
      <p:sp>
        <p:nvSpPr>
          <p:cNvPr id="4" name="TextBox 3">
            <a:extLst>
              <a:ext uri="{FF2B5EF4-FFF2-40B4-BE49-F238E27FC236}">
                <a16:creationId xmlns:a16="http://schemas.microsoft.com/office/drawing/2014/main" id="{8B018067-E8A0-9AAA-7CAB-DE077CCD8C9B}"/>
              </a:ext>
            </a:extLst>
          </p:cNvPr>
          <p:cNvSpPr txBox="1"/>
          <p:nvPr/>
        </p:nvSpPr>
        <p:spPr>
          <a:xfrm>
            <a:off x="6962428" y="2761239"/>
            <a:ext cx="5273584" cy="1938992"/>
          </a:xfrm>
          <a:prstGeom prst="rect">
            <a:avLst/>
          </a:prstGeom>
          <a:noFill/>
        </p:spPr>
        <p:txBody>
          <a:bodyPr wrap="square" rtlCol="0">
            <a:spAutoFit/>
          </a:bodyPr>
          <a:lstStyle/>
          <a:p>
            <a:r>
              <a:rPr lang="en-GB" sz="2000" dirty="0">
                <a:solidFill>
                  <a:srgbClr val="3A3A3A"/>
                </a:solidFill>
                <a:latin typeface="SF Pro Display" panose="00000500000000000000" pitchFamily="50" charset="0"/>
              </a:rPr>
              <a:t>Nation State Actors are state-sponsored groups that carry out attacks typically for the purposes of Espionage, Disruption and Strategic advantages</a:t>
            </a:r>
            <a:br>
              <a:rPr lang="en-GB" sz="2000" dirty="0">
                <a:solidFill>
                  <a:srgbClr val="3A3A3A"/>
                </a:solidFill>
                <a:latin typeface="SF Pro Display" panose="00000500000000000000" pitchFamily="50" charset="0"/>
              </a:rPr>
            </a:br>
            <a:br>
              <a:rPr lang="en-GB" sz="2000" dirty="0">
                <a:solidFill>
                  <a:srgbClr val="3A3A3A"/>
                </a:solidFill>
                <a:latin typeface="SF Pro Display" panose="00000500000000000000" pitchFamily="50" charset="0"/>
              </a:rPr>
            </a:br>
            <a:endParaRPr lang="en-US" sz="2000" dirty="0">
              <a:solidFill>
                <a:srgbClr val="3A3A3A"/>
              </a:solidFill>
              <a:latin typeface="SF Pro Display" panose="00000500000000000000" pitchFamily="50" charset="0"/>
            </a:endParaRPr>
          </a:p>
        </p:txBody>
      </p:sp>
      <p:sp>
        <p:nvSpPr>
          <p:cNvPr id="3" name="TextBox 2">
            <a:extLst>
              <a:ext uri="{FF2B5EF4-FFF2-40B4-BE49-F238E27FC236}">
                <a16:creationId xmlns:a16="http://schemas.microsoft.com/office/drawing/2014/main" id="{4DA27861-784A-BEF2-BAF1-DEDC5C9B910C}"/>
              </a:ext>
            </a:extLst>
          </p:cNvPr>
          <p:cNvSpPr txBox="1"/>
          <p:nvPr/>
        </p:nvSpPr>
        <p:spPr>
          <a:xfrm>
            <a:off x="6969963" y="2792016"/>
            <a:ext cx="5174588" cy="3985706"/>
          </a:xfrm>
          <a:prstGeom prst="rect">
            <a:avLst/>
          </a:prstGeom>
          <a:noFill/>
        </p:spPr>
        <p:txBody>
          <a:bodyPr wrap="square" rtlCol="0">
            <a:spAutoFit/>
          </a:bodyPr>
          <a:lstStyle/>
          <a:p>
            <a:r>
              <a:rPr lang="en-GB" sz="1100" dirty="0">
                <a:solidFill>
                  <a:srgbClr val="3A3A3A"/>
                </a:solidFill>
                <a:latin typeface="SF Pro Display" panose="00000500000000000000" pitchFamily="50" charset="0"/>
              </a:rPr>
              <a:t>Espionage:</a:t>
            </a:r>
            <a:br>
              <a:rPr lang="en-GB" sz="1100" dirty="0">
                <a:solidFill>
                  <a:srgbClr val="3A3A3A"/>
                </a:solidFill>
                <a:latin typeface="SF Pro Display" panose="00000500000000000000" pitchFamily="50" charset="0"/>
              </a:rPr>
            </a:br>
            <a:r>
              <a:rPr lang="en-GB" sz="1100" dirty="0">
                <a:solidFill>
                  <a:srgbClr val="3A3A3A"/>
                </a:solidFill>
                <a:latin typeface="SF Pro Display" panose="00000500000000000000" pitchFamily="50" charset="0"/>
              </a:rPr>
              <a:t>Stealing data from governments &amp; corporations </a:t>
            </a:r>
            <a:br>
              <a:rPr lang="en-GB" sz="1100" dirty="0">
                <a:solidFill>
                  <a:srgbClr val="3A3A3A"/>
                </a:solidFill>
                <a:latin typeface="SF Pro Display" panose="00000500000000000000" pitchFamily="50" charset="0"/>
              </a:rPr>
            </a:br>
            <a:br>
              <a:rPr lang="en-GB" sz="1100" dirty="0">
                <a:solidFill>
                  <a:srgbClr val="3A3A3A"/>
                </a:solidFill>
                <a:latin typeface="SF Pro Display" panose="00000500000000000000" pitchFamily="50" charset="0"/>
              </a:rPr>
            </a:br>
            <a:r>
              <a:rPr lang="en-GB" sz="1100" dirty="0">
                <a:solidFill>
                  <a:srgbClr val="3A3A3A"/>
                </a:solidFill>
                <a:latin typeface="SF Pro Display" panose="00000500000000000000" pitchFamily="50" charset="0"/>
              </a:rPr>
              <a:t>Disruption:</a:t>
            </a:r>
            <a:br>
              <a:rPr lang="en-GB" sz="1100" dirty="0">
                <a:solidFill>
                  <a:srgbClr val="3A3A3A"/>
                </a:solidFill>
                <a:latin typeface="SF Pro Display" panose="00000500000000000000" pitchFamily="50" charset="0"/>
              </a:rPr>
            </a:br>
            <a:r>
              <a:rPr lang="en-GB" sz="1100" dirty="0">
                <a:solidFill>
                  <a:srgbClr val="3A3A3A"/>
                </a:solidFill>
                <a:latin typeface="SF Pro Display" panose="00000500000000000000" pitchFamily="50" charset="0"/>
              </a:rPr>
              <a:t>Targeting infrastructure like power grids and healthcare</a:t>
            </a:r>
            <a:br>
              <a:rPr lang="en-GB" sz="1100" dirty="0">
                <a:solidFill>
                  <a:srgbClr val="3A3A3A"/>
                </a:solidFill>
                <a:latin typeface="SF Pro Display" panose="00000500000000000000" pitchFamily="50" charset="0"/>
              </a:rPr>
            </a:br>
            <a:r>
              <a:rPr lang="en-GB" sz="1100" dirty="0">
                <a:solidFill>
                  <a:srgbClr val="3A3A3A"/>
                </a:solidFill>
                <a:latin typeface="SF Pro Display" panose="00000500000000000000" pitchFamily="50" charset="0"/>
              </a:rPr>
              <a:t>A key example of disruption is the 2017 WannaCry ransomware attack, which affected over 300,000 systems across 150 countries. One of the hardest-hit sectors in the UK was the NHS where critical systems were disabled, thousands of appointments were cancelled, and some ambulances were diverted which was devastating for a service that millions rely on and could've had significant impact on the livelihood of UK Residents.</a:t>
            </a:r>
            <a:br>
              <a:rPr lang="en-GB" sz="1100" dirty="0">
                <a:solidFill>
                  <a:srgbClr val="3A3A3A"/>
                </a:solidFill>
                <a:latin typeface="SF Pro Display" panose="00000500000000000000" pitchFamily="50" charset="0"/>
              </a:rPr>
            </a:br>
            <a:endParaRPr lang="en-GB" sz="1100" dirty="0">
              <a:solidFill>
                <a:srgbClr val="3A3A3A"/>
              </a:solidFill>
              <a:latin typeface="SF Pro Display" panose="00000500000000000000" pitchFamily="50" charset="0"/>
            </a:endParaRPr>
          </a:p>
          <a:p>
            <a:r>
              <a:rPr lang="en-GB" sz="1100" dirty="0">
                <a:solidFill>
                  <a:srgbClr val="3A3A3A"/>
                </a:solidFill>
                <a:latin typeface="SF Pro Display" panose="00000500000000000000" pitchFamily="50" charset="0"/>
              </a:rPr>
              <a:t>In a 2017 UK Government press release, the Foreign Office Minister for Cyber, Lord Ahmad on behalf of the NCSC (National Cyber Security Centre) publicly attributed the attack to "North Korea’s Lazarus Group", describing it as “one of the most significant to hit the UK in terms of scale and disruption.“ </a:t>
            </a:r>
            <a:br>
              <a:rPr lang="en-GB" sz="1100" dirty="0">
                <a:solidFill>
                  <a:srgbClr val="3A3A3A"/>
                </a:solidFill>
                <a:latin typeface="SF Pro Display" panose="00000500000000000000" pitchFamily="50" charset="0"/>
              </a:rPr>
            </a:br>
            <a:r>
              <a:rPr lang="en-GB" sz="1100" dirty="0">
                <a:solidFill>
                  <a:srgbClr val="3A3A3A"/>
                </a:solidFill>
                <a:latin typeface="SF Pro Display" panose="00000500000000000000" pitchFamily="50" charset="0"/>
              </a:rPr>
              <a:t>Since Bright Future is a small charity, it's unlikely for nation-state actors to target it, as you can see Nation States are far more capable of targeting governments and large corporations, as shown with the NHS with the ability to cause large scale disruption and significant ransom demands. Targeting A small charity wouldn’t be worth the time and effort unless it’s by proxy (supply chain attack)</a:t>
            </a:r>
          </a:p>
          <a:p>
            <a:br>
              <a:rPr lang="en-GB" sz="1100" dirty="0">
                <a:solidFill>
                  <a:srgbClr val="3A3A3A"/>
                </a:solidFill>
                <a:latin typeface="SF Pro Display" panose="00000500000000000000" pitchFamily="50" charset="0"/>
              </a:rPr>
            </a:br>
            <a:r>
              <a:rPr lang="en-GB" sz="1100" dirty="0">
                <a:solidFill>
                  <a:srgbClr val="3A3A3A"/>
                </a:solidFill>
                <a:latin typeface="SF Pro Display" panose="00000500000000000000" pitchFamily="50" charset="0"/>
              </a:rPr>
              <a:t>Strategic advantages:</a:t>
            </a:r>
            <a:br>
              <a:rPr lang="en-GB" sz="1100" dirty="0">
                <a:solidFill>
                  <a:srgbClr val="3A3A3A"/>
                </a:solidFill>
                <a:latin typeface="SF Pro Display" panose="00000500000000000000" pitchFamily="50" charset="0"/>
              </a:rPr>
            </a:br>
            <a:r>
              <a:rPr lang="en-GB" sz="1100" dirty="0">
                <a:solidFill>
                  <a:srgbClr val="3A3A3A"/>
                </a:solidFill>
                <a:latin typeface="SF Pro Display" panose="00000500000000000000" pitchFamily="50" charset="0"/>
              </a:rPr>
              <a:t>Weakening rival nations, a potential example would be via military </a:t>
            </a:r>
            <a:endParaRPr lang="en-US" sz="1100" dirty="0">
              <a:solidFill>
                <a:srgbClr val="3A3A3A"/>
              </a:solidFill>
              <a:latin typeface="SF Pro Display" panose="00000500000000000000" pitchFamily="50" charset="0"/>
            </a:endParaRPr>
          </a:p>
        </p:txBody>
      </p:sp>
      <p:sp>
        <p:nvSpPr>
          <p:cNvPr id="6" name="TextBox 5">
            <a:extLst>
              <a:ext uri="{FF2B5EF4-FFF2-40B4-BE49-F238E27FC236}">
                <a16:creationId xmlns:a16="http://schemas.microsoft.com/office/drawing/2014/main" id="{5DF5ACE5-2A8C-0495-4616-81ABCFAD2848}"/>
              </a:ext>
            </a:extLst>
          </p:cNvPr>
          <p:cNvSpPr txBox="1"/>
          <p:nvPr/>
        </p:nvSpPr>
        <p:spPr>
          <a:xfrm>
            <a:off x="6962428" y="2391757"/>
            <a:ext cx="2545890" cy="584775"/>
          </a:xfrm>
          <a:prstGeom prst="rect">
            <a:avLst/>
          </a:prstGeom>
          <a:noFill/>
        </p:spPr>
        <p:txBody>
          <a:bodyPr wrap="none" rtlCol="0">
            <a:spAutoFit/>
          </a:bodyPr>
          <a:lstStyle/>
          <a:p>
            <a:r>
              <a:rPr lang="en-GB" sz="3200" b="1" i="1" dirty="0">
                <a:solidFill>
                  <a:srgbClr val="3A3A3A"/>
                </a:solidFill>
                <a:latin typeface="SF Pro Display" panose="00000500000000000000" pitchFamily="50" charset="0"/>
              </a:rPr>
              <a:t>Main Motives</a:t>
            </a:r>
          </a:p>
        </p:txBody>
      </p:sp>
      <p:sp>
        <p:nvSpPr>
          <p:cNvPr id="8" name="TextBox 7">
            <a:extLst>
              <a:ext uri="{FF2B5EF4-FFF2-40B4-BE49-F238E27FC236}">
                <a16:creationId xmlns:a16="http://schemas.microsoft.com/office/drawing/2014/main" id="{3B83CF3D-6672-7666-DDCC-712B4BDE6E4E}"/>
              </a:ext>
            </a:extLst>
          </p:cNvPr>
          <p:cNvSpPr txBox="1"/>
          <p:nvPr/>
        </p:nvSpPr>
        <p:spPr>
          <a:xfrm>
            <a:off x="47449" y="2888905"/>
            <a:ext cx="7020144" cy="3785652"/>
          </a:xfrm>
          <a:prstGeom prst="rect">
            <a:avLst/>
          </a:prstGeom>
          <a:noFill/>
        </p:spPr>
        <p:txBody>
          <a:bodyPr wrap="square" lIns="91440" tIns="45720" rIns="91440" bIns="45720" rtlCol="0" anchor="t">
            <a:spAutoFit/>
          </a:bodyPr>
          <a:lstStyle/>
          <a:p>
            <a:r>
              <a:rPr lang="en-GB" sz="1600" dirty="0">
                <a:solidFill>
                  <a:srgbClr val="3A3A3A"/>
                </a:solidFill>
                <a:latin typeface="SF Pro Display" panose="00000200000000000000"/>
                <a:ea typeface="Segoe UI Black"/>
              </a:rPr>
              <a:t>In the case of Bright Future while insiders could have intentionally enabled the attack there's no evidence to suggest this and due to the lack of Non-Repudiation, it is difficult to forensically determine who caused the breach. However, the nature of the breach, notably the financial extortion suggests that the attack was carried out by a cyber-criminal likely a group rather than intentionally by an insider. Though it’s possible it was caused unintentionally.</a:t>
            </a:r>
            <a:br>
              <a:rPr lang="en-GB" sz="1600" dirty="0">
                <a:solidFill>
                  <a:srgbClr val="3A3A3A"/>
                </a:solidFill>
                <a:latin typeface="SF Pro Display" panose="00000200000000000000"/>
                <a:ea typeface="Segoe UI Black"/>
              </a:rPr>
            </a:br>
            <a:br>
              <a:rPr lang="en-GB" sz="1600" dirty="0">
                <a:solidFill>
                  <a:srgbClr val="3A3A3A"/>
                </a:solidFill>
                <a:latin typeface="SF Pro Display" panose="00000200000000000000"/>
                <a:ea typeface="Segoe UI Black"/>
              </a:rPr>
            </a:br>
            <a:r>
              <a:rPr lang="en-GB" sz="1600" dirty="0">
                <a:solidFill>
                  <a:srgbClr val="3A3A3A"/>
                </a:solidFill>
                <a:latin typeface="SF Pro Display" panose="00000200000000000000"/>
                <a:ea typeface="Segoe UI Black"/>
              </a:rPr>
              <a:t>Ransomware is typically used for financial gain which is a cybercriminals main motive, intentional insiders typically act out of personal grievances and it's unlikely that they would have the capability to orchestrate the high-level attack. Encrypting financial records, and donor information the motives link heavily in favour of  cybercriminal tactics documented by the National Crime Agency making it far more likely that Bright Future was attacked by an External group, with the potential for it to have been negligently caused as the brief states the incident highlighted the need for staff training.</a:t>
            </a:r>
            <a:endParaRPr lang="en-US" sz="1600" dirty="0">
              <a:solidFill>
                <a:srgbClr val="3A3A3A"/>
              </a:solidFill>
            </a:endParaRPr>
          </a:p>
        </p:txBody>
      </p:sp>
    </p:spTree>
    <p:extLst>
      <p:ext uri="{BB962C8B-B14F-4D97-AF65-F5344CB8AC3E}">
        <p14:creationId xmlns:p14="http://schemas.microsoft.com/office/powerpoint/2010/main" val="3804859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1000"/>
                                        <p:tgtEl>
                                          <p:spTgt spid="29"/>
                                        </p:tgtEl>
                                      </p:cBhvr>
                                    </p:animEffect>
                                    <p:anim calcmode="lin" valueType="num">
                                      <p:cBhvr>
                                        <p:cTn id="8" dur="1000" fill="hold"/>
                                        <p:tgtEl>
                                          <p:spTgt spid="29"/>
                                        </p:tgtEl>
                                        <p:attrNameLst>
                                          <p:attrName>ppt_x</p:attrName>
                                        </p:attrNameLst>
                                      </p:cBhvr>
                                      <p:tavLst>
                                        <p:tav tm="0">
                                          <p:val>
                                            <p:strVal val="#ppt_x"/>
                                          </p:val>
                                        </p:tav>
                                        <p:tav tm="100000">
                                          <p:val>
                                            <p:strVal val="#ppt_x"/>
                                          </p:val>
                                        </p:tav>
                                      </p:tavLst>
                                    </p:anim>
                                    <p:anim calcmode="lin" valueType="num">
                                      <p:cBhvr>
                                        <p:cTn id="9" dur="1000" fill="hold"/>
                                        <p:tgtEl>
                                          <p:spTgt spid="29"/>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1000"/>
                                        <p:tgtEl>
                                          <p:spTgt spid="28"/>
                                        </p:tgtEl>
                                      </p:cBhvr>
                                    </p:animEffect>
                                    <p:anim calcmode="lin" valueType="num">
                                      <p:cBhvr>
                                        <p:cTn id="13" dur="1000" fill="hold"/>
                                        <p:tgtEl>
                                          <p:spTgt spid="28"/>
                                        </p:tgtEl>
                                        <p:attrNameLst>
                                          <p:attrName>ppt_x</p:attrName>
                                        </p:attrNameLst>
                                      </p:cBhvr>
                                      <p:tavLst>
                                        <p:tav tm="0">
                                          <p:val>
                                            <p:strVal val="#ppt_x"/>
                                          </p:val>
                                        </p:tav>
                                        <p:tav tm="100000">
                                          <p:val>
                                            <p:strVal val="#ppt_x"/>
                                          </p:val>
                                        </p:tav>
                                      </p:tavLst>
                                    </p:anim>
                                    <p:anim calcmode="lin" valueType="num">
                                      <p:cBhvr>
                                        <p:cTn id="14"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grpId="1" nodeType="clickEffect">
                                  <p:stCondLst>
                                    <p:cond delay="0"/>
                                  </p:stCondLst>
                                  <p:childTnLst>
                                    <p:animEffect transition="out" filter="fade">
                                      <p:cBhvr>
                                        <p:cTn id="18" dur="500"/>
                                        <p:tgtEl>
                                          <p:spTgt spid="29"/>
                                        </p:tgtEl>
                                      </p:cBhvr>
                                    </p:animEffect>
                                    <p:set>
                                      <p:cBhvr>
                                        <p:cTn id="19" dur="1" fill="hold">
                                          <p:stCondLst>
                                            <p:cond delay="499"/>
                                          </p:stCondLst>
                                        </p:cTn>
                                        <p:tgtEl>
                                          <p:spTgt spid="29"/>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5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anim calcmode="lin" valueType="num">
                                      <p:cBhvr additive="base">
                                        <p:cTn id="29" dur="500" fill="hold"/>
                                        <p:tgtEl>
                                          <p:spTgt spid="27"/>
                                        </p:tgtEl>
                                        <p:attrNameLst>
                                          <p:attrName>ppt_x</p:attrName>
                                        </p:attrNameLst>
                                      </p:cBhvr>
                                      <p:tavLst>
                                        <p:tav tm="0">
                                          <p:val>
                                            <p:strVal val="#ppt_x"/>
                                          </p:val>
                                        </p:tav>
                                        <p:tav tm="100000">
                                          <p:val>
                                            <p:strVal val="#ppt_x"/>
                                          </p:val>
                                        </p:tav>
                                      </p:tavLst>
                                    </p:anim>
                                    <p:anim calcmode="lin" valueType="num">
                                      <p:cBhvr additive="base">
                                        <p:cTn id="30" dur="500" fill="hold"/>
                                        <p:tgtEl>
                                          <p:spTgt spid="27"/>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4"/>
                                        </p:tgtEl>
                                        <p:attrNameLst>
                                          <p:attrName>style.visibility</p:attrName>
                                        </p:attrNameLst>
                                      </p:cBhvr>
                                      <p:to>
                                        <p:strVal val="visible"/>
                                      </p:to>
                                    </p:set>
                                    <p:anim calcmode="lin" valueType="num">
                                      <p:cBhvr additive="base">
                                        <p:cTn id="33" dur="500" fill="hold"/>
                                        <p:tgtEl>
                                          <p:spTgt spid="4"/>
                                        </p:tgtEl>
                                        <p:attrNameLst>
                                          <p:attrName>ppt_x</p:attrName>
                                        </p:attrNameLst>
                                      </p:cBhvr>
                                      <p:tavLst>
                                        <p:tav tm="0">
                                          <p:val>
                                            <p:strVal val="#ppt_x"/>
                                          </p:val>
                                        </p:tav>
                                        <p:tav tm="100000">
                                          <p:val>
                                            <p:strVal val="#ppt_x"/>
                                          </p:val>
                                        </p:tav>
                                      </p:tavLst>
                                    </p:anim>
                                    <p:anim calcmode="lin" valueType="num">
                                      <p:cBhvr additive="base">
                                        <p:cTn id="3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xit" presetSubtype="4" fill="hold" grpId="1" nodeType="clickEffect">
                                  <p:stCondLst>
                                    <p:cond delay="0"/>
                                  </p:stCondLst>
                                  <p:childTnLst>
                                    <p:anim calcmode="lin" valueType="num">
                                      <p:cBhvr additive="base">
                                        <p:cTn id="38" dur="500"/>
                                        <p:tgtEl>
                                          <p:spTgt spid="27"/>
                                        </p:tgtEl>
                                        <p:attrNameLst>
                                          <p:attrName>ppt_x</p:attrName>
                                        </p:attrNameLst>
                                      </p:cBhvr>
                                      <p:tavLst>
                                        <p:tav tm="0">
                                          <p:val>
                                            <p:strVal val="ppt_x"/>
                                          </p:val>
                                        </p:tav>
                                        <p:tav tm="100000">
                                          <p:val>
                                            <p:strVal val="ppt_x"/>
                                          </p:val>
                                        </p:tav>
                                      </p:tavLst>
                                    </p:anim>
                                    <p:anim calcmode="lin" valueType="num">
                                      <p:cBhvr additive="base">
                                        <p:cTn id="39" dur="500"/>
                                        <p:tgtEl>
                                          <p:spTgt spid="27"/>
                                        </p:tgtEl>
                                        <p:attrNameLst>
                                          <p:attrName>ppt_y</p:attrName>
                                        </p:attrNameLst>
                                      </p:cBhvr>
                                      <p:tavLst>
                                        <p:tav tm="0">
                                          <p:val>
                                            <p:strVal val="ppt_y"/>
                                          </p:val>
                                        </p:tav>
                                        <p:tav tm="100000">
                                          <p:val>
                                            <p:strVal val="1+ppt_h/2"/>
                                          </p:val>
                                        </p:tav>
                                      </p:tavLst>
                                    </p:anim>
                                    <p:set>
                                      <p:cBhvr>
                                        <p:cTn id="40" dur="1" fill="hold">
                                          <p:stCondLst>
                                            <p:cond delay="499"/>
                                          </p:stCondLst>
                                        </p:cTn>
                                        <p:tgtEl>
                                          <p:spTgt spid="27"/>
                                        </p:tgtEl>
                                        <p:attrNameLst>
                                          <p:attrName>style.visibility</p:attrName>
                                        </p:attrNameLst>
                                      </p:cBhvr>
                                      <p:to>
                                        <p:strVal val="hidden"/>
                                      </p:to>
                                    </p:set>
                                  </p:childTnLst>
                                </p:cTn>
                              </p:par>
                              <p:par>
                                <p:cTn id="41" presetID="2" presetClass="exit" presetSubtype="4" fill="hold" grpId="1" nodeType="withEffect">
                                  <p:stCondLst>
                                    <p:cond delay="0"/>
                                  </p:stCondLst>
                                  <p:childTnLst>
                                    <p:anim calcmode="lin" valueType="num">
                                      <p:cBhvr additive="base">
                                        <p:cTn id="42" dur="500"/>
                                        <p:tgtEl>
                                          <p:spTgt spid="4"/>
                                        </p:tgtEl>
                                        <p:attrNameLst>
                                          <p:attrName>ppt_x</p:attrName>
                                        </p:attrNameLst>
                                      </p:cBhvr>
                                      <p:tavLst>
                                        <p:tav tm="0">
                                          <p:val>
                                            <p:strVal val="ppt_x"/>
                                          </p:val>
                                        </p:tav>
                                        <p:tav tm="100000">
                                          <p:val>
                                            <p:strVal val="ppt_x"/>
                                          </p:val>
                                        </p:tav>
                                      </p:tavLst>
                                    </p:anim>
                                    <p:anim calcmode="lin" valueType="num">
                                      <p:cBhvr additive="base">
                                        <p:cTn id="43" dur="500"/>
                                        <p:tgtEl>
                                          <p:spTgt spid="4"/>
                                        </p:tgtEl>
                                        <p:attrNameLst>
                                          <p:attrName>ppt_y</p:attrName>
                                        </p:attrNameLst>
                                      </p:cBhvr>
                                      <p:tavLst>
                                        <p:tav tm="0">
                                          <p:val>
                                            <p:strVal val="ppt_y"/>
                                          </p:val>
                                        </p:tav>
                                        <p:tav tm="100000">
                                          <p:val>
                                            <p:strVal val="1+ppt_h/2"/>
                                          </p:val>
                                        </p:tav>
                                      </p:tavLst>
                                    </p:anim>
                                    <p:set>
                                      <p:cBhvr>
                                        <p:cTn id="44" dur="1" fill="hold">
                                          <p:stCondLst>
                                            <p:cond delay="499"/>
                                          </p:stCondLst>
                                        </p:cTn>
                                        <p:tgtEl>
                                          <p:spTgt spid="4"/>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0" end="0"/>
                                            </p:txEl>
                                          </p:spTgt>
                                        </p:tgtEl>
                                        <p:attrNameLst>
                                          <p:attrName>style.visibility</p:attrName>
                                        </p:attrNameLst>
                                      </p:cBhvr>
                                      <p:to>
                                        <p:strVal val="visible"/>
                                      </p:to>
                                    </p:set>
                                    <p:animEffect transition="in" filter="fade">
                                      <p:cBhvr>
                                        <p:cTn id="49" dur="1000"/>
                                        <p:tgtEl>
                                          <p:spTgt spid="3">
                                            <p:txEl>
                                              <p:pRg st="0" end="0"/>
                                            </p:txEl>
                                          </p:spTgt>
                                        </p:tgtEl>
                                      </p:cBhvr>
                                    </p:animEffect>
                                    <p:anim calcmode="lin" valueType="num">
                                      <p:cBhvr>
                                        <p:cTn id="5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0" end="0"/>
                                            </p:txEl>
                                          </p:spTgt>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0"/>
                                  </p:stCondLst>
                                  <p:childTnLst>
                                    <p:set>
                                      <p:cBhvr>
                                        <p:cTn id="53" dur="1" fill="hold">
                                          <p:stCondLst>
                                            <p:cond delay="0"/>
                                          </p:stCondLst>
                                        </p:cTn>
                                        <p:tgtEl>
                                          <p:spTgt spid="3">
                                            <p:txEl>
                                              <p:pRg st="1" end="1"/>
                                            </p:txEl>
                                          </p:spTgt>
                                        </p:tgtEl>
                                        <p:attrNameLst>
                                          <p:attrName>style.visibility</p:attrName>
                                        </p:attrNameLst>
                                      </p:cBhvr>
                                      <p:to>
                                        <p:strVal val="visible"/>
                                      </p:to>
                                    </p:set>
                                    <p:animEffect transition="in" filter="fade">
                                      <p:cBhvr>
                                        <p:cTn id="54" dur="1000"/>
                                        <p:tgtEl>
                                          <p:spTgt spid="3">
                                            <p:txEl>
                                              <p:pRg st="1" end="1"/>
                                            </p:txEl>
                                          </p:spTgt>
                                        </p:tgtEl>
                                      </p:cBhvr>
                                    </p:animEffect>
                                    <p:anim calcmode="lin" valueType="num">
                                      <p:cBhvr>
                                        <p:cTn id="5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57" presetID="42" presetClass="entr" presetSubtype="0" fill="hold" grpId="0" nodeType="withEffect">
                                  <p:stCondLst>
                                    <p:cond delay="0"/>
                                  </p:stCondLst>
                                  <p:childTnLst>
                                    <p:set>
                                      <p:cBhvr>
                                        <p:cTn id="58" dur="1" fill="hold">
                                          <p:stCondLst>
                                            <p:cond delay="0"/>
                                          </p:stCondLst>
                                        </p:cTn>
                                        <p:tgtEl>
                                          <p:spTgt spid="3">
                                            <p:txEl>
                                              <p:pRg st="2" end="2"/>
                                            </p:txEl>
                                          </p:spTgt>
                                        </p:tgtEl>
                                        <p:attrNameLst>
                                          <p:attrName>style.visibility</p:attrName>
                                        </p:attrNameLst>
                                      </p:cBhvr>
                                      <p:to>
                                        <p:strVal val="visible"/>
                                      </p:to>
                                    </p:set>
                                    <p:animEffect transition="in" filter="fade">
                                      <p:cBhvr>
                                        <p:cTn id="59" dur="1000"/>
                                        <p:tgtEl>
                                          <p:spTgt spid="3">
                                            <p:txEl>
                                              <p:pRg st="2" end="2"/>
                                            </p:txEl>
                                          </p:spTgt>
                                        </p:tgtEl>
                                      </p:cBhvr>
                                    </p:animEffect>
                                    <p:anim calcmode="lin" valueType="num">
                                      <p:cBhvr>
                                        <p:cTn id="6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6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62" presetID="42" presetClass="entr" presetSubtype="0" fill="hold" grpId="0" nodeType="withEffect">
                                  <p:stCondLst>
                                    <p:cond delay="0"/>
                                  </p:stCondLst>
                                  <p:childTnLst>
                                    <p:set>
                                      <p:cBhvr>
                                        <p:cTn id="63" dur="1" fill="hold">
                                          <p:stCondLst>
                                            <p:cond delay="0"/>
                                          </p:stCondLst>
                                        </p:cTn>
                                        <p:tgtEl>
                                          <p:spTgt spid="6"/>
                                        </p:tgtEl>
                                        <p:attrNameLst>
                                          <p:attrName>style.visibility</p:attrName>
                                        </p:attrNameLst>
                                      </p:cBhvr>
                                      <p:to>
                                        <p:strVal val="visible"/>
                                      </p:to>
                                    </p:set>
                                    <p:animEffect transition="in" filter="fade">
                                      <p:cBhvr>
                                        <p:cTn id="64" dur="1000"/>
                                        <p:tgtEl>
                                          <p:spTgt spid="6"/>
                                        </p:tgtEl>
                                      </p:cBhvr>
                                    </p:animEffect>
                                    <p:anim calcmode="lin" valueType="num">
                                      <p:cBhvr>
                                        <p:cTn id="65" dur="1000" fill="hold"/>
                                        <p:tgtEl>
                                          <p:spTgt spid="6"/>
                                        </p:tgtEl>
                                        <p:attrNameLst>
                                          <p:attrName>ppt_x</p:attrName>
                                        </p:attrNameLst>
                                      </p:cBhvr>
                                      <p:tavLst>
                                        <p:tav tm="0">
                                          <p:val>
                                            <p:strVal val="#ppt_x"/>
                                          </p:val>
                                        </p:tav>
                                        <p:tav tm="100000">
                                          <p:val>
                                            <p:strVal val="#ppt_x"/>
                                          </p:val>
                                        </p:tav>
                                      </p:tavLst>
                                    </p:anim>
                                    <p:anim calcmode="lin" valueType="num">
                                      <p:cBhvr>
                                        <p:cTn id="6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7" grpId="1"/>
      <p:bldP spid="28" grpId="0"/>
      <p:bldP spid="29" grpId="0"/>
      <p:bldP spid="29" grpId="1"/>
      <p:bldP spid="4" grpId="0"/>
      <p:bldP spid="4" grpId="1"/>
      <p:bldP spid="3" grpId="0" build="allAtOnce"/>
      <p:bldP spid="6"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603FA1-F0F2-62FD-F8E2-5B817045DDE4}"/>
            </a:ext>
          </a:extLst>
        </p:cNvPr>
        <p:cNvGrpSpPr/>
        <p:nvPr/>
      </p:nvGrpSpPr>
      <p:grpSpPr>
        <a:xfrm>
          <a:off x="0" y="0"/>
          <a:ext cx="0" cy="0"/>
          <a:chOff x="0" y="0"/>
          <a:chExt cx="0" cy="0"/>
        </a:xfrm>
      </p:grpSpPr>
      <p:pic>
        <p:nvPicPr>
          <p:cNvPr id="25" name="Picture 24" descr="A screenshot of a computer&#10;&#10;AI-generated content may be incorrect.">
            <a:extLst>
              <a:ext uri="{FF2B5EF4-FFF2-40B4-BE49-F238E27FC236}">
                <a16:creationId xmlns:a16="http://schemas.microsoft.com/office/drawing/2014/main" id="{CE7C654E-936A-180F-8518-08D0A1D6670B}"/>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0D589A0B-8747-5884-11A8-26006682E3A3}"/>
              </a:ext>
            </a:extLst>
          </p:cNvPr>
          <p:cNvSpPr txBox="1"/>
          <p:nvPr/>
        </p:nvSpPr>
        <p:spPr>
          <a:xfrm>
            <a:off x="85412" y="772175"/>
            <a:ext cx="12852767" cy="1754326"/>
          </a:xfrm>
          <a:prstGeom prst="rect">
            <a:avLst/>
          </a:prstGeom>
          <a:noFill/>
        </p:spPr>
        <p:txBody>
          <a:bodyPr wrap="square" rtlCol="0">
            <a:spAutoFit/>
          </a:bodyPr>
          <a:lstStyle/>
          <a:p>
            <a:r>
              <a:rPr lang="en-GB" sz="5400" b="1" i="1" dirty="0">
                <a:latin typeface="SF Pro Display" panose="00000200000000000000" pitchFamily="50" charset="0"/>
              </a:rPr>
              <a:t>Mitigation Strategies</a:t>
            </a:r>
            <a:br>
              <a:rPr lang="en-GB" sz="5400" b="1" i="1" dirty="0">
                <a:latin typeface="SF Pro Display" panose="00000200000000000000" pitchFamily="50" charset="0"/>
              </a:rPr>
            </a:br>
            <a:r>
              <a:rPr lang="en-GB" sz="5400" b="1" i="1" dirty="0">
                <a:latin typeface="SF Pro Display" panose="00000200000000000000" pitchFamily="50" charset="0"/>
              </a:rPr>
              <a:t>IDPS &amp; UTM leveraging ML</a:t>
            </a:r>
            <a:endParaRPr lang="en-US" sz="5400" b="1" i="1" dirty="0">
              <a:latin typeface="SF Pro Display" panose="00000200000000000000" pitchFamily="50" charset="0"/>
            </a:endParaRPr>
          </a:p>
        </p:txBody>
      </p:sp>
      <p:sp>
        <p:nvSpPr>
          <p:cNvPr id="9" name="TextBox 8">
            <a:extLst>
              <a:ext uri="{FF2B5EF4-FFF2-40B4-BE49-F238E27FC236}">
                <a16:creationId xmlns:a16="http://schemas.microsoft.com/office/drawing/2014/main" id="{0B25A365-405F-92DF-2BAB-755319F94EAB}"/>
              </a:ext>
            </a:extLst>
          </p:cNvPr>
          <p:cNvSpPr txBox="1"/>
          <p:nvPr/>
        </p:nvSpPr>
        <p:spPr>
          <a:xfrm>
            <a:off x="7990982" y="171450"/>
            <a:ext cx="3413617" cy="461665"/>
          </a:xfrm>
          <a:prstGeom prst="rect">
            <a:avLst/>
          </a:prstGeom>
          <a:noFill/>
        </p:spPr>
        <p:txBody>
          <a:bodyPr wrap="square" rtlCol="0">
            <a:spAutoFit/>
          </a:bodyPr>
          <a:lstStyle/>
          <a:p>
            <a:r>
              <a:rPr lang="en-GB" sz="2400" b="1" dirty="0">
                <a:solidFill>
                  <a:srgbClr val="3A3A3A"/>
                </a:solidFill>
                <a:latin typeface="SF Pro Display" panose="00000200000000000000" pitchFamily="50" charset="0"/>
              </a:rPr>
              <a:t>Mitigation Strategies</a:t>
            </a:r>
          </a:p>
        </p:txBody>
      </p:sp>
      <p:sp>
        <p:nvSpPr>
          <p:cNvPr id="27" name="TextBox 26">
            <a:extLst>
              <a:ext uri="{FF2B5EF4-FFF2-40B4-BE49-F238E27FC236}">
                <a16:creationId xmlns:a16="http://schemas.microsoft.com/office/drawing/2014/main" id="{81D9DD7E-7C6B-1284-070E-3674F8874841}"/>
              </a:ext>
            </a:extLst>
          </p:cNvPr>
          <p:cNvSpPr txBox="1"/>
          <p:nvPr/>
        </p:nvSpPr>
        <p:spPr>
          <a:xfrm>
            <a:off x="5533185" y="2220033"/>
            <a:ext cx="4760752" cy="1015663"/>
          </a:xfrm>
          <a:prstGeom prst="rect">
            <a:avLst/>
          </a:prstGeom>
          <a:noFill/>
        </p:spPr>
        <p:txBody>
          <a:bodyPr wrap="square" rtlCol="0">
            <a:spAutoFit/>
          </a:bodyPr>
          <a:lstStyle/>
          <a:p>
            <a:r>
              <a:rPr lang="en-GB" sz="4000" b="1" i="1" dirty="0">
                <a:solidFill>
                  <a:srgbClr val="3A3A3A"/>
                </a:solidFill>
                <a:latin typeface="SF Pro Display" panose="00000200000000000000" pitchFamily="50" charset="0"/>
              </a:rPr>
              <a:t>UTM</a:t>
            </a:r>
            <a:r>
              <a:rPr lang="en-GB" sz="6000" b="1" i="1" dirty="0">
                <a:solidFill>
                  <a:srgbClr val="3A3A3A"/>
                </a:solidFill>
                <a:latin typeface="SF Pro Display" panose="00000200000000000000" pitchFamily="50" charset="0"/>
              </a:rPr>
              <a:t> </a:t>
            </a:r>
            <a:r>
              <a:rPr lang="en-GB" sz="1600" b="1" i="1" dirty="0">
                <a:solidFill>
                  <a:srgbClr val="3A3A3A"/>
                </a:solidFill>
                <a:latin typeface="SF Pro Display" panose="00000200000000000000" pitchFamily="50" charset="0"/>
              </a:rPr>
              <a:t>Unified threat management</a:t>
            </a:r>
            <a:endParaRPr lang="en-US" sz="1600" b="1" dirty="0">
              <a:solidFill>
                <a:srgbClr val="3A3A3A"/>
              </a:solidFill>
              <a:latin typeface="SF Pro Display" panose="00000200000000000000" pitchFamily="50" charset="0"/>
            </a:endParaRPr>
          </a:p>
        </p:txBody>
      </p:sp>
      <p:sp>
        <p:nvSpPr>
          <p:cNvPr id="28" name="TextBox 27">
            <a:extLst>
              <a:ext uri="{FF2B5EF4-FFF2-40B4-BE49-F238E27FC236}">
                <a16:creationId xmlns:a16="http://schemas.microsoft.com/office/drawing/2014/main" id="{330ED42A-C8D4-CD3A-AF49-4AF6B76DE608}"/>
              </a:ext>
            </a:extLst>
          </p:cNvPr>
          <p:cNvSpPr txBox="1"/>
          <p:nvPr/>
        </p:nvSpPr>
        <p:spPr>
          <a:xfrm>
            <a:off x="85412" y="2464945"/>
            <a:ext cx="5032147" cy="1015663"/>
          </a:xfrm>
          <a:prstGeom prst="rect">
            <a:avLst/>
          </a:prstGeom>
          <a:noFill/>
        </p:spPr>
        <p:txBody>
          <a:bodyPr wrap="none" rtlCol="0">
            <a:spAutoFit/>
          </a:bodyPr>
          <a:lstStyle/>
          <a:p>
            <a:r>
              <a:rPr lang="en-GB" sz="4000" b="1" i="1" dirty="0">
                <a:solidFill>
                  <a:srgbClr val="3A3A3A"/>
                </a:solidFill>
                <a:latin typeface="SF Pro Display" panose="00000200000000000000" pitchFamily="50" charset="0"/>
              </a:rPr>
              <a:t>IDPS</a:t>
            </a:r>
            <a:br>
              <a:rPr lang="en-GB" sz="2800" b="1" i="1" dirty="0">
                <a:solidFill>
                  <a:srgbClr val="3A3A3A"/>
                </a:solidFill>
                <a:latin typeface="SF Pro Display" panose="00000200000000000000" pitchFamily="50" charset="0"/>
              </a:rPr>
            </a:br>
            <a:r>
              <a:rPr lang="en-GB" sz="2000" b="1" i="1" dirty="0">
                <a:solidFill>
                  <a:srgbClr val="3A3A3A"/>
                </a:solidFill>
                <a:latin typeface="SF Pro Display" panose="00000200000000000000" pitchFamily="50" charset="0"/>
              </a:rPr>
              <a:t>Intrusion Detection &amp; Prevention Systems</a:t>
            </a:r>
            <a:endParaRPr lang="en-US" sz="2000" b="1" i="1" dirty="0">
              <a:solidFill>
                <a:srgbClr val="3A3A3A"/>
              </a:solidFill>
              <a:latin typeface="SF Pro Display" panose="00000200000000000000" pitchFamily="50" charset="0"/>
            </a:endParaRPr>
          </a:p>
        </p:txBody>
      </p:sp>
      <p:sp>
        <p:nvSpPr>
          <p:cNvPr id="29" name="TextBox 28">
            <a:extLst>
              <a:ext uri="{FF2B5EF4-FFF2-40B4-BE49-F238E27FC236}">
                <a16:creationId xmlns:a16="http://schemas.microsoft.com/office/drawing/2014/main" id="{CED07049-7FCC-BC74-9A74-473343B0FE6E}"/>
              </a:ext>
            </a:extLst>
          </p:cNvPr>
          <p:cNvSpPr txBox="1"/>
          <p:nvPr/>
        </p:nvSpPr>
        <p:spPr>
          <a:xfrm>
            <a:off x="85412" y="3447390"/>
            <a:ext cx="5608021" cy="3539430"/>
          </a:xfrm>
          <a:prstGeom prst="rect">
            <a:avLst/>
          </a:prstGeom>
          <a:noFill/>
        </p:spPr>
        <p:txBody>
          <a:bodyPr wrap="square" rtlCol="0">
            <a:spAutoFit/>
          </a:bodyPr>
          <a:lstStyle/>
          <a:p>
            <a:r>
              <a:rPr lang="en-GB" sz="1400" dirty="0">
                <a:solidFill>
                  <a:srgbClr val="3A3A3A"/>
                </a:solidFill>
                <a:latin typeface="SF Pro Display" panose="00000200000000000000"/>
                <a:ea typeface="Segoe UI Black" panose="020B0A02040204020203" pitchFamily="34" charset="0"/>
              </a:rPr>
              <a:t>The purpose of IDPS (Intrusion Detection and Prevention Systems) is to monitor network traffic for suspicious activity, and prevent the success of attacks by providing early warnings which significantly decrease response time and limit the impact of threats</a:t>
            </a:r>
          </a:p>
          <a:p>
            <a:endParaRPr lang="en-GB" sz="1400" dirty="0">
              <a:solidFill>
                <a:srgbClr val="3A3A3A"/>
              </a:solidFill>
              <a:latin typeface="SF Pro Display" panose="00000200000000000000"/>
              <a:ea typeface="Segoe UI Black" panose="020B0A02040204020203" pitchFamily="34" charset="0"/>
            </a:endParaRPr>
          </a:p>
          <a:p>
            <a:r>
              <a:rPr lang="en-GB" sz="1400" dirty="0">
                <a:solidFill>
                  <a:srgbClr val="3A3A3A"/>
                </a:solidFill>
                <a:latin typeface="SF Pro Display" panose="00000200000000000000"/>
                <a:ea typeface="Segoe UI Black" panose="020B0A02040204020203" pitchFamily="34" charset="0"/>
              </a:rPr>
              <a:t>Two types of IDS are:</a:t>
            </a:r>
          </a:p>
          <a:p>
            <a:r>
              <a:rPr lang="en-GB" sz="1400" dirty="0">
                <a:solidFill>
                  <a:srgbClr val="3A3A3A"/>
                </a:solidFill>
                <a:latin typeface="SF Pro Display" panose="00000200000000000000"/>
                <a:ea typeface="Segoe UI Black" panose="020B0A02040204020203" pitchFamily="34" charset="0"/>
              </a:rPr>
              <a:t>NIDS (Network Intrusion Detection System) which monitors traffic across a network, detecting malicious activity such as DDoS, port scans, or malware communications</a:t>
            </a:r>
          </a:p>
          <a:p>
            <a:endParaRPr lang="en-GB" sz="1400" dirty="0">
              <a:solidFill>
                <a:srgbClr val="3A3A3A"/>
              </a:solidFill>
              <a:latin typeface="SF Pro Display" panose="00000200000000000000"/>
              <a:ea typeface="Segoe UI Black" panose="020B0A02040204020203" pitchFamily="34" charset="0"/>
            </a:endParaRPr>
          </a:p>
          <a:p>
            <a:r>
              <a:rPr lang="en-GB" sz="1400" dirty="0">
                <a:solidFill>
                  <a:srgbClr val="3A3A3A"/>
                </a:solidFill>
                <a:latin typeface="SF Pro Display" panose="00000200000000000000"/>
                <a:ea typeface="Segoe UI Black" panose="020B0A02040204020203" pitchFamily="34" charset="0"/>
              </a:rPr>
              <a:t>HIDS (Host Intrusion Detection System) which is installed on individual computers for suspicious activity and potential threats, it does this by monitoring logs checking for file changes (file integrity) tracking process and catching malware</a:t>
            </a:r>
            <a:br>
              <a:rPr lang="en-GB" sz="1400" dirty="0">
                <a:solidFill>
                  <a:srgbClr val="3A3A3A"/>
                </a:solidFill>
                <a:latin typeface="SF Pro Display" panose="00000200000000000000"/>
                <a:ea typeface="Segoe UI Black" panose="020B0A02040204020203" pitchFamily="34" charset="0"/>
              </a:rPr>
            </a:br>
            <a:br>
              <a:rPr lang="en-GB" sz="1400" dirty="0">
                <a:solidFill>
                  <a:srgbClr val="3A3A3A"/>
                </a:solidFill>
                <a:latin typeface="SF Pro Display" panose="00000200000000000000"/>
                <a:ea typeface="Segoe UI Black" panose="020B0A02040204020203" pitchFamily="34" charset="0"/>
              </a:rPr>
            </a:br>
            <a:endParaRPr lang="en-GB" sz="1400" dirty="0">
              <a:solidFill>
                <a:srgbClr val="3A3A3A"/>
              </a:solidFill>
              <a:latin typeface="SF Pro Display" panose="00000200000000000000"/>
              <a:ea typeface="Segoe UI Black" panose="020B0A02040204020203" pitchFamily="34" charset="0"/>
            </a:endParaRPr>
          </a:p>
        </p:txBody>
      </p:sp>
      <p:sp>
        <p:nvSpPr>
          <p:cNvPr id="4" name="TextBox 3">
            <a:extLst>
              <a:ext uri="{FF2B5EF4-FFF2-40B4-BE49-F238E27FC236}">
                <a16:creationId xmlns:a16="http://schemas.microsoft.com/office/drawing/2014/main" id="{8B018067-E8A0-9AAA-7CAB-DE077CCD8C9B}"/>
              </a:ext>
            </a:extLst>
          </p:cNvPr>
          <p:cNvSpPr txBox="1"/>
          <p:nvPr/>
        </p:nvSpPr>
        <p:spPr>
          <a:xfrm>
            <a:off x="5604123" y="2939365"/>
            <a:ext cx="6406985" cy="4154984"/>
          </a:xfrm>
          <a:prstGeom prst="rect">
            <a:avLst/>
          </a:prstGeom>
          <a:noFill/>
        </p:spPr>
        <p:txBody>
          <a:bodyPr wrap="square" rtlCol="0">
            <a:spAutoFit/>
          </a:bodyPr>
          <a:lstStyle/>
          <a:p>
            <a:endParaRPr lang="en-GB" sz="1200" dirty="0">
              <a:solidFill>
                <a:srgbClr val="3A3A3A"/>
              </a:solidFill>
              <a:latin typeface="SF Pro Display" panose="00000500000000000000" pitchFamily="50" charset="0"/>
            </a:endParaRPr>
          </a:p>
          <a:p>
            <a:r>
              <a:rPr lang="en-GB" sz="1600" dirty="0">
                <a:solidFill>
                  <a:srgbClr val="3A3A3A"/>
                </a:solidFill>
                <a:latin typeface="SF Pro Display" panose="00000500000000000000" pitchFamily="50" charset="0"/>
              </a:rPr>
              <a:t>Unified Threat Management combines multiple security features into a single device within a network. UTM combines features such as firewalls, email filtering, web filtering, antiviruses, </a:t>
            </a:r>
            <a:r>
              <a:rPr lang="en-GB" sz="1600" dirty="0" err="1">
                <a:solidFill>
                  <a:srgbClr val="3A3A3A"/>
                </a:solidFill>
                <a:latin typeface="SF Pro Display" panose="00000500000000000000" pitchFamily="50" charset="0"/>
              </a:rPr>
              <a:t>idps</a:t>
            </a:r>
            <a:r>
              <a:rPr lang="en-GB" sz="1600" dirty="0">
                <a:solidFill>
                  <a:srgbClr val="3A3A3A"/>
                </a:solidFill>
                <a:latin typeface="SF Pro Display" panose="00000500000000000000" pitchFamily="50" charset="0"/>
              </a:rPr>
              <a:t> (intrusion detection and prevention) and many more. Into a single integrated platform, enhancing the efficiency and effectiveness of cybersecurity defence by acting as a multilayered protection against dynamic threats.</a:t>
            </a:r>
          </a:p>
          <a:p>
            <a:endParaRPr lang="en-GB" sz="1600" dirty="0">
              <a:solidFill>
                <a:srgbClr val="3A3A3A"/>
              </a:solidFill>
              <a:latin typeface="SF Pro Display" panose="00000500000000000000" pitchFamily="50" charset="0"/>
            </a:endParaRPr>
          </a:p>
          <a:p>
            <a:r>
              <a:rPr lang="en-GB" sz="1600" dirty="0">
                <a:solidFill>
                  <a:srgbClr val="3A3A3A"/>
                </a:solidFill>
                <a:latin typeface="SF Pro Display" panose="00000500000000000000" pitchFamily="50" charset="0"/>
              </a:rPr>
              <a:t>A key benefit of UTM is centralised protection, centralised protection is desirable as it allows for a single point of control, each individual tool can be managed by one device, this reduces complexity in time sensitive situations like that of a cyber-attack as tools are readily available in a known location, which is important as reacting to cyber-attacks is a time sensitive issue, reacting a couple days or weeks earlier could be the difference between files being fully encrypted and data being wiped or files being only partially compromised, or not being compromised at all.</a:t>
            </a:r>
          </a:p>
          <a:p>
            <a:endParaRPr lang="en-GB" sz="1200" dirty="0">
              <a:solidFill>
                <a:srgbClr val="3A3A3A"/>
              </a:solidFill>
              <a:latin typeface="SF Pro Display" panose="00000500000000000000" pitchFamily="50" charset="0"/>
            </a:endParaRPr>
          </a:p>
        </p:txBody>
      </p:sp>
      <p:sp>
        <p:nvSpPr>
          <p:cNvPr id="3" name="TextBox 2">
            <a:extLst>
              <a:ext uri="{FF2B5EF4-FFF2-40B4-BE49-F238E27FC236}">
                <a16:creationId xmlns:a16="http://schemas.microsoft.com/office/drawing/2014/main" id="{7C4471FA-E553-3F93-E9DE-91AE2D987E9E}"/>
              </a:ext>
            </a:extLst>
          </p:cNvPr>
          <p:cNvSpPr txBox="1"/>
          <p:nvPr/>
        </p:nvSpPr>
        <p:spPr>
          <a:xfrm>
            <a:off x="5568110" y="3121147"/>
            <a:ext cx="6479010" cy="3693319"/>
          </a:xfrm>
          <a:prstGeom prst="rect">
            <a:avLst/>
          </a:prstGeom>
          <a:noFill/>
        </p:spPr>
        <p:txBody>
          <a:bodyPr wrap="square" rtlCol="0">
            <a:spAutoFit/>
          </a:bodyPr>
          <a:lstStyle/>
          <a:p>
            <a:r>
              <a:rPr lang="en-GB" dirty="0">
                <a:solidFill>
                  <a:srgbClr val="3A3A3A"/>
                </a:solidFill>
                <a:latin typeface="SF Pro Display" panose="00000500000000000000" pitchFamily="50" charset="0"/>
              </a:rPr>
              <a:t>Research by Hatkar et al. (2025) reinforces that UTM systems are effective especially when paired with machine learning, reporting '97% accuracy in phishing detection' and 'firewall performance exceeding 94% even under a 1000 Mbps load.' These results show that when protections are unified in a single device, they’ll operate efficiently together, in Bright Future’s case this would’ve reduced the likelihood of successful cyberattack significantly as it would’ve blocked malicious phishing emails,  blocked suspicious network traffic, and detected anomalies before the breach. When combined with the advantages of centralised protection with UTM it enables faster, more coordinated highly effective responses in time‑sensitive incidents where time is priceless.</a:t>
            </a:r>
            <a:br>
              <a:rPr lang="en-GB" dirty="0">
                <a:solidFill>
                  <a:srgbClr val="3A3A3A"/>
                </a:solidFill>
                <a:latin typeface="SF Pro Display" panose="00000500000000000000" pitchFamily="50" charset="0"/>
              </a:rPr>
            </a:br>
            <a:endParaRPr lang="en-GB" dirty="0">
              <a:solidFill>
                <a:srgbClr val="3A3A3A"/>
              </a:solidFill>
              <a:latin typeface="SF Pro Display" panose="00000500000000000000" pitchFamily="50" charset="0"/>
            </a:endParaRPr>
          </a:p>
        </p:txBody>
      </p:sp>
      <p:sp>
        <p:nvSpPr>
          <p:cNvPr id="5" name="TextBox 4">
            <a:extLst>
              <a:ext uri="{FF2B5EF4-FFF2-40B4-BE49-F238E27FC236}">
                <a16:creationId xmlns:a16="http://schemas.microsoft.com/office/drawing/2014/main" id="{B14AA682-D49D-1183-3F23-87EF503C7777}"/>
              </a:ext>
            </a:extLst>
          </p:cNvPr>
          <p:cNvSpPr txBox="1"/>
          <p:nvPr/>
        </p:nvSpPr>
        <p:spPr>
          <a:xfrm>
            <a:off x="58764" y="3410610"/>
            <a:ext cx="5608021" cy="3323987"/>
          </a:xfrm>
          <a:prstGeom prst="rect">
            <a:avLst/>
          </a:prstGeom>
          <a:noFill/>
        </p:spPr>
        <p:txBody>
          <a:bodyPr wrap="square" rtlCol="0">
            <a:spAutoFit/>
          </a:bodyPr>
          <a:lstStyle/>
          <a:p>
            <a:r>
              <a:rPr lang="en-GB" sz="1500" dirty="0">
                <a:latin typeface="SF Pro Display" panose="00000500000000000000" pitchFamily="50" charset="0"/>
              </a:rPr>
              <a:t>One of the main benefits of IDPS is early detection. Early detection is valuable in a cyber-attack because it leads to reduced response time, and every second counts when it comes to limiting damage. Faster response times can prevent attackers from modifying files, as seen in the Bright Future scenario where files were encrypted. Early detection could have stopped the deployment of ransomware across the network, as there would’ve been time to react, secure and contain affected devices / take down the network for forensic analysis, this would mitigate any impact of the breach avoiding the consequences of it such as compromised donor trust. IDPS gives an organisation the ability to neutralise threats before they spread by identifying suspicious traffic patterns and anomalies. Adopting a proactive approach reduces the likelihood of successful attacks and minimise both recovery costs and downtime.</a:t>
            </a:r>
          </a:p>
        </p:txBody>
      </p:sp>
      <p:sp>
        <p:nvSpPr>
          <p:cNvPr id="6" name="TextBox 5">
            <a:extLst>
              <a:ext uri="{FF2B5EF4-FFF2-40B4-BE49-F238E27FC236}">
                <a16:creationId xmlns:a16="http://schemas.microsoft.com/office/drawing/2014/main" id="{BA189503-0813-266F-2AA1-899DB8F53396}"/>
              </a:ext>
            </a:extLst>
          </p:cNvPr>
          <p:cNvSpPr txBox="1"/>
          <p:nvPr/>
        </p:nvSpPr>
        <p:spPr>
          <a:xfrm>
            <a:off x="5568110" y="3094114"/>
            <a:ext cx="6479010" cy="3139321"/>
          </a:xfrm>
          <a:prstGeom prst="rect">
            <a:avLst/>
          </a:prstGeom>
          <a:noFill/>
        </p:spPr>
        <p:txBody>
          <a:bodyPr wrap="square" rtlCol="0">
            <a:spAutoFit/>
          </a:bodyPr>
          <a:lstStyle/>
          <a:p>
            <a:r>
              <a:rPr lang="en-GB" dirty="0">
                <a:solidFill>
                  <a:srgbClr val="3A3A3A"/>
                </a:solidFill>
                <a:latin typeface="SF Pro Display" panose="00000500000000000000" pitchFamily="50" charset="0"/>
              </a:rPr>
              <a:t>However, centralisation does have downsides, if the device responsible for threat management is compromised, multiple protections may fail at once, it's crucial that devices are monitored closely, in the case of Bright Future UTM  may not  have functioned as intended if present as we know the organisation had 'outdated software' which was explicitly exploited. UTM must be monitored as to regularly update software, as if security software's are not up to date they may not function properly, which would lead to slower response times when being reactive and defences may not function properly proactively. Allowing attacks to be successful that could’ve been mitigated.</a:t>
            </a:r>
          </a:p>
        </p:txBody>
      </p:sp>
    </p:spTree>
    <p:extLst>
      <p:ext uri="{BB962C8B-B14F-4D97-AF65-F5344CB8AC3E}">
        <p14:creationId xmlns:p14="http://schemas.microsoft.com/office/powerpoint/2010/main" val="178521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1000"/>
                                        <p:tgtEl>
                                          <p:spTgt spid="28"/>
                                        </p:tgtEl>
                                      </p:cBhvr>
                                    </p:animEffect>
                                    <p:anim calcmode="lin" valueType="num">
                                      <p:cBhvr>
                                        <p:cTn id="8" dur="1000" fill="hold"/>
                                        <p:tgtEl>
                                          <p:spTgt spid="28"/>
                                        </p:tgtEl>
                                        <p:attrNameLst>
                                          <p:attrName>ppt_x</p:attrName>
                                        </p:attrNameLst>
                                      </p:cBhvr>
                                      <p:tavLst>
                                        <p:tav tm="0">
                                          <p:val>
                                            <p:strVal val="#ppt_x"/>
                                          </p:val>
                                        </p:tav>
                                        <p:tav tm="100000">
                                          <p:val>
                                            <p:strVal val="#ppt_x"/>
                                          </p:val>
                                        </p:tav>
                                      </p:tavLst>
                                    </p:anim>
                                    <p:anim calcmode="lin" valueType="num">
                                      <p:cBhvr>
                                        <p:cTn id="9"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9"/>
                                        </p:tgtEl>
                                        <p:attrNameLst>
                                          <p:attrName>style.visibility</p:attrName>
                                        </p:attrNameLst>
                                      </p:cBhvr>
                                      <p:to>
                                        <p:strVal val="visible"/>
                                      </p:to>
                                    </p:set>
                                    <p:animEffect transition="in" filter="fade">
                                      <p:cBhvr>
                                        <p:cTn id="14" dur="1000"/>
                                        <p:tgtEl>
                                          <p:spTgt spid="29"/>
                                        </p:tgtEl>
                                      </p:cBhvr>
                                    </p:animEffect>
                                    <p:anim calcmode="lin" valueType="num">
                                      <p:cBhvr>
                                        <p:cTn id="15" dur="1000" fill="hold"/>
                                        <p:tgtEl>
                                          <p:spTgt spid="29"/>
                                        </p:tgtEl>
                                        <p:attrNameLst>
                                          <p:attrName>ppt_x</p:attrName>
                                        </p:attrNameLst>
                                      </p:cBhvr>
                                      <p:tavLst>
                                        <p:tav tm="0">
                                          <p:val>
                                            <p:strVal val="#ppt_x"/>
                                          </p:val>
                                        </p:tav>
                                        <p:tav tm="100000">
                                          <p:val>
                                            <p:strVal val="#ppt_x"/>
                                          </p:val>
                                        </p:tav>
                                      </p:tavLst>
                                    </p:anim>
                                    <p:anim calcmode="lin" valueType="num">
                                      <p:cBhvr>
                                        <p:cTn id="16"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xit" presetSubtype="4" fill="hold" grpId="1" nodeType="clickEffect">
                                  <p:stCondLst>
                                    <p:cond delay="0"/>
                                  </p:stCondLst>
                                  <p:childTnLst>
                                    <p:anim calcmode="lin" valueType="num">
                                      <p:cBhvr additive="base">
                                        <p:cTn id="20" dur="500"/>
                                        <p:tgtEl>
                                          <p:spTgt spid="29"/>
                                        </p:tgtEl>
                                        <p:attrNameLst>
                                          <p:attrName>ppt_x</p:attrName>
                                        </p:attrNameLst>
                                      </p:cBhvr>
                                      <p:tavLst>
                                        <p:tav tm="0">
                                          <p:val>
                                            <p:strVal val="ppt_x"/>
                                          </p:val>
                                        </p:tav>
                                        <p:tav tm="100000">
                                          <p:val>
                                            <p:strVal val="ppt_x"/>
                                          </p:val>
                                        </p:tav>
                                      </p:tavLst>
                                    </p:anim>
                                    <p:anim calcmode="lin" valueType="num">
                                      <p:cBhvr additive="base">
                                        <p:cTn id="21" dur="500"/>
                                        <p:tgtEl>
                                          <p:spTgt spid="29"/>
                                        </p:tgtEl>
                                        <p:attrNameLst>
                                          <p:attrName>ppt_y</p:attrName>
                                        </p:attrNameLst>
                                      </p:cBhvr>
                                      <p:tavLst>
                                        <p:tav tm="0">
                                          <p:val>
                                            <p:strVal val="ppt_y"/>
                                          </p:val>
                                        </p:tav>
                                        <p:tav tm="100000">
                                          <p:val>
                                            <p:strVal val="1+ppt_h/2"/>
                                          </p:val>
                                        </p:tav>
                                      </p:tavLst>
                                    </p:anim>
                                    <p:set>
                                      <p:cBhvr>
                                        <p:cTn id="22" dur="1" fill="hold">
                                          <p:stCondLst>
                                            <p:cond delay="499"/>
                                          </p:stCondLst>
                                        </p:cTn>
                                        <p:tgtEl>
                                          <p:spTgt spid="2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7" presetClass="entr" presetSubtype="0" fill="hold" grpId="0" nodeType="click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fade">
                                      <p:cBhvr>
                                        <p:cTn id="33" dur="1000"/>
                                        <p:tgtEl>
                                          <p:spTgt spid="27"/>
                                        </p:tgtEl>
                                      </p:cBhvr>
                                    </p:animEffect>
                                    <p:anim calcmode="lin" valueType="num">
                                      <p:cBhvr>
                                        <p:cTn id="34" dur="1000" fill="hold"/>
                                        <p:tgtEl>
                                          <p:spTgt spid="27"/>
                                        </p:tgtEl>
                                        <p:attrNameLst>
                                          <p:attrName>ppt_x</p:attrName>
                                        </p:attrNameLst>
                                      </p:cBhvr>
                                      <p:tavLst>
                                        <p:tav tm="0">
                                          <p:val>
                                            <p:strVal val="#ppt_x"/>
                                          </p:val>
                                        </p:tav>
                                        <p:tav tm="100000">
                                          <p:val>
                                            <p:strVal val="#ppt_x"/>
                                          </p:val>
                                        </p:tav>
                                      </p:tavLst>
                                    </p:anim>
                                    <p:anim calcmode="lin" valueType="num">
                                      <p:cBhvr>
                                        <p:cTn id="35" dur="900" decel="100000" fill="hold"/>
                                        <p:tgtEl>
                                          <p:spTgt spid="27"/>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27"/>
                                        </p:tgtEl>
                                        <p:attrNameLst>
                                          <p:attrName>ppt_y</p:attrName>
                                        </p:attrNameLst>
                                      </p:cBhvr>
                                      <p:tavLst>
                                        <p:tav tm="0">
                                          <p:val>
                                            <p:strVal val="#ppt_y-.03"/>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1" nodeType="clickEffect">
                                  <p:stCondLst>
                                    <p:cond delay="0"/>
                                  </p:stCondLst>
                                  <p:childTnLst>
                                    <p:set>
                                      <p:cBhvr>
                                        <p:cTn id="40" dur="1" fill="hold">
                                          <p:stCondLst>
                                            <p:cond delay="0"/>
                                          </p:stCondLst>
                                        </p:cTn>
                                        <p:tgtEl>
                                          <p:spTgt spid="4"/>
                                        </p:tgtEl>
                                        <p:attrNameLst>
                                          <p:attrName>style.visibility</p:attrName>
                                        </p:attrNameLst>
                                      </p:cBhvr>
                                      <p:to>
                                        <p:strVal val="visible"/>
                                      </p:to>
                                    </p:set>
                                    <p:anim calcmode="lin" valueType="num">
                                      <p:cBhvr additive="base">
                                        <p:cTn id="41" dur="500" fill="hold"/>
                                        <p:tgtEl>
                                          <p:spTgt spid="4"/>
                                        </p:tgtEl>
                                        <p:attrNameLst>
                                          <p:attrName>ppt_x</p:attrName>
                                        </p:attrNameLst>
                                      </p:cBhvr>
                                      <p:tavLst>
                                        <p:tav tm="0">
                                          <p:val>
                                            <p:strVal val="#ppt_x"/>
                                          </p:val>
                                        </p:tav>
                                        <p:tav tm="100000">
                                          <p:val>
                                            <p:strVal val="#ppt_x"/>
                                          </p:val>
                                        </p:tav>
                                      </p:tavLst>
                                    </p:anim>
                                    <p:anim calcmode="lin" valueType="num">
                                      <p:cBhvr additive="base">
                                        <p:cTn id="4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6" presetClass="exit" presetSubtype="21" fill="hold" grpId="0" nodeType="clickEffect">
                                  <p:stCondLst>
                                    <p:cond delay="0"/>
                                  </p:stCondLst>
                                  <p:childTnLst>
                                    <p:animEffect transition="out" filter="barn(inVertical)">
                                      <p:cBhvr>
                                        <p:cTn id="46" dur="500"/>
                                        <p:tgtEl>
                                          <p:spTgt spid="4"/>
                                        </p:tgtEl>
                                      </p:cBhvr>
                                    </p:animEffect>
                                    <p:set>
                                      <p:cBhvr>
                                        <p:cTn id="47" dur="1" fill="hold">
                                          <p:stCondLst>
                                            <p:cond delay="499"/>
                                          </p:stCondLst>
                                        </p:cTn>
                                        <p:tgtEl>
                                          <p:spTgt spid="4"/>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gtEl>
                                        <p:attrNameLst>
                                          <p:attrName>style.visibility</p:attrName>
                                        </p:attrNameLst>
                                      </p:cBhvr>
                                      <p:to>
                                        <p:strVal val="visible"/>
                                      </p:to>
                                    </p:set>
                                    <p:animEffect transition="in" filter="barn(inVertical)">
                                      <p:cBhvr>
                                        <p:cTn id="52" dur="500"/>
                                        <p:tgtEl>
                                          <p:spTgt spid="3"/>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xit" presetSubtype="4" fill="hold" grpId="1" nodeType="clickEffect">
                                  <p:stCondLst>
                                    <p:cond delay="0"/>
                                  </p:stCondLst>
                                  <p:childTnLst>
                                    <p:anim calcmode="lin" valueType="num">
                                      <p:cBhvr additive="base">
                                        <p:cTn id="56" dur="500"/>
                                        <p:tgtEl>
                                          <p:spTgt spid="3"/>
                                        </p:tgtEl>
                                        <p:attrNameLst>
                                          <p:attrName>ppt_x</p:attrName>
                                        </p:attrNameLst>
                                      </p:cBhvr>
                                      <p:tavLst>
                                        <p:tav tm="0">
                                          <p:val>
                                            <p:strVal val="ppt_x"/>
                                          </p:val>
                                        </p:tav>
                                        <p:tav tm="100000">
                                          <p:val>
                                            <p:strVal val="ppt_x"/>
                                          </p:val>
                                        </p:tav>
                                      </p:tavLst>
                                    </p:anim>
                                    <p:anim calcmode="lin" valueType="num">
                                      <p:cBhvr additive="base">
                                        <p:cTn id="57" dur="500"/>
                                        <p:tgtEl>
                                          <p:spTgt spid="3"/>
                                        </p:tgtEl>
                                        <p:attrNameLst>
                                          <p:attrName>ppt_y</p:attrName>
                                        </p:attrNameLst>
                                      </p:cBhvr>
                                      <p:tavLst>
                                        <p:tav tm="0">
                                          <p:val>
                                            <p:strVal val="ppt_y"/>
                                          </p:val>
                                        </p:tav>
                                        <p:tav tm="100000">
                                          <p:val>
                                            <p:strVal val="1+ppt_h/2"/>
                                          </p:val>
                                        </p:tav>
                                      </p:tavLst>
                                    </p:anim>
                                    <p:set>
                                      <p:cBhvr>
                                        <p:cTn id="58" dur="1" fill="hold">
                                          <p:stCondLst>
                                            <p:cond delay="499"/>
                                          </p:stCondLst>
                                        </p:cTn>
                                        <p:tgtEl>
                                          <p:spTgt spid="3"/>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6"/>
                                        </p:tgtEl>
                                        <p:attrNameLst>
                                          <p:attrName>style.visibility</p:attrName>
                                        </p:attrNameLst>
                                      </p:cBhvr>
                                      <p:to>
                                        <p:strVal val="visible"/>
                                      </p:to>
                                    </p:set>
                                    <p:anim calcmode="lin" valueType="num">
                                      <p:cBhvr additive="base">
                                        <p:cTn id="63" dur="500" fill="hold"/>
                                        <p:tgtEl>
                                          <p:spTgt spid="6"/>
                                        </p:tgtEl>
                                        <p:attrNameLst>
                                          <p:attrName>ppt_x</p:attrName>
                                        </p:attrNameLst>
                                      </p:cBhvr>
                                      <p:tavLst>
                                        <p:tav tm="0">
                                          <p:val>
                                            <p:strVal val="#ppt_x"/>
                                          </p:val>
                                        </p:tav>
                                        <p:tav tm="100000">
                                          <p:val>
                                            <p:strVal val="#ppt_x"/>
                                          </p:val>
                                        </p:tav>
                                      </p:tavLst>
                                    </p:anim>
                                    <p:anim calcmode="lin" valueType="num">
                                      <p:cBhvr additive="base">
                                        <p:cTn id="6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P spid="29" grpId="1"/>
      <p:bldP spid="4" grpId="0"/>
      <p:bldP spid="4" grpId="1"/>
      <p:bldP spid="3" grpId="0"/>
      <p:bldP spid="3" grpId="1"/>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8E56D-98EA-FEC6-E115-880E2C7C7726}"/>
            </a:ext>
          </a:extLst>
        </p:cNvPr>
        <p:cNvGrpSpPr/>
        <p:nvPr/>
      </p:nvGrpSpPr>
      <p:grpSpPr>
        <a:xfrm>
          <a:off x="0" y="0"/>
          <a:ext cx="0" cy="0"/>
          <a:chOff x="0" y="0"/>
          <a:chExt cx="0" cy="0"/>
        </a:xfrm>
      </p:grpSpPr>
      <p:pic>
        <p:nvPicPr>
          <p:cNvPr id="5" name="Picture 4" descr="A white screen with a black border&#10;&#10;AI-generated content may be incorrect.">
            <a:extLst>
              <a:ext uri="{FF2B5EF4-FFF2-40B4-BE49-F238E27FC236}">
                <a16:creationId xmlns:a16="http://schemas.microsoft.com/office/drawing/2014/main" id="{030E4A67-813A-7B16-EFD4-FE7A74418D8C}"/>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9E948B3B-75C5-6556-5ABC-ECEA36E18759}"/>
              </a:ext>
            </a:extLst>
          </p:cNvPr>
          <p:cNvSpPr txBox="1"/>
          <p:nvPr/>
        </p:nvSpPr>
        <p:spPr>
          <a:xfrm>
            <a:off x="20868" y="700860"/>
            <a:ext cx="6179897" cy="830997"/>
          </a:xfrm>
          <a:prstGeom prst="rect">
            <a:avLst/>
          </a:prstGeom>
          <a:noFill/>
        </p:spPr>
        <p:txBody>
          <a:bodyPr wrap="none" rtlCol="0">
            <a:spAutoFit/>
          </a:bodyPr>
          <a:lstStyle/>
          <a:p>
            <a:r>
              <a:rPr lang="en-GB" sz="4800" b="1" i="1" dirty="0">
                <a:solidFill>
                  <a:srgbClr val="3A3A3A"/>
                </a:solidFill>
                <a:latin typeface="SF Pro Display" panose="00000200000000000000"/>
              </a:rPr>
              <a:t>UTM Visual Diagrams</a:t>
            </a:r>
          </a:p>
        </p:txBody>
      </p:sp>
      <p:sp>
        <p:nvSpPr>
          <p:cNvPr id="29" name="TextBox 28">
            <a:extLst>
              <a:ext uri="{FF2B5EF4-FFF2-40B4-BE49-F238E27FC236}">
                <a16:creationId xmlns:a16="http://schemas.microsoft.com/office/drawing/2014/main" id="{53731D0C-2CF7-F8B0-96F7-B54540E48B93}"/>
              </a:ext>
            </a:extLst>
          </p:cNvPr>
          <p:cNvSpPr txBox="1"/>
          <p:nvPr/>
        </p:nvSpPr>
        <p:spPr>
          <a:xfrm>
            <a:off x="85846" y="5295367"/>
            <a:ext cx="7007462" cy="1077218"/>
          </a:xfrm>
          <a:prstGeom prst="rect">
            <a:avLst/>
          </a:prstGeom>
          <a:noFill/>
        </p:spPr>
        <p:txBody>
          <a:bodyPr wrap="square" rtlCol="0">
            <a:spAutoFit/>
          </a:bodyPr>
          <a:lstStyle/>
          <a:p>
            <a:r>
              <a:rPr lang="en-GB" sz="3200" b="1" i="1" dirty="0">
                <a:solidFill>
                  <a:srgbClr val="3A3A3A"/>
                </a:solidFill>
                <a:latin typeface="SF Pro Display" panose="00000200000000000000"/>
              </a:rPr>
              <a:t>Represents the protections that unify to manage threats against businesses</a:t>
            </a:r>
          </a:p>
        </p:txBody>
      </p:sp>
      <p:pic>
        <p:nvPicPr>
          <p:cNvPr id="1026" name="Picture 2" descr="What is Unified Threat Management (UTM)? | Study.com">
            <a:extLst>
              <a:ext uri="{FF2B5EF4-FFF2-40B4-BE49-F238E27FC236}">
                <a16:creationId xmlns:a16="http://schemas.microsoft.com/office/drawing/2014/main" id="{FCFBFA32-4241-E0E2-C97E-F64B62C25B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3308" y="1116358"/>
            <a:ext cx="3333750" cy="48577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What is Unified Threat Management? Quick Guide">
            <a:extLst>
              <a:ext uri="{FF2B5EF4-FFF2-40B4-BE49-F238E27FC236}">
                <a16:creationId xmlns:a16="http://schemas.microsoft.com/office/drawing/2014/main" id="{7B4CAAE8-6D12-2A4B-4610-5577D0DE30C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1503" y="1848745"/>
            <a:ext cx="5447458" cy="3268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9273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 calcmode="lin" valueType="num">
                                      <p:cBhvr>
                                        <p:cTn id="7" dur="500" fill="hold"/>
                                        <p:tgtEl>
                                          <p:spTgt spid="1028"/>
                                        </p:tgtEl>
                                        <p:attrNameLst>
                                          <p:attrName>ppt_w</p:attrName>
                                        </p:attrNameLst>
                                      </p:cBhvr>
                                      <p:tavLst>
                                        <p:tav tm="0">
                                          <p:val>
                                            <p:fltVal val="0"/>
                                          </p:val>
                                        </p:tav>
                                        <p:tav tm="100000">
                                          <p:val>
                                            <p:strVal val="#ppt_w"/>
                                          </p:val>
                                        </p:tav>
                                      </p:tavLst>
                                    </p:anim>
                                    <p:anim calcmode="lin" valueType="num">
                                      <p:cBhvr>
                                        <p:cTn id="8" dur="500" fill="hold"/>
                                        <p:tgtEl>
                                          <p:spTgt spid="1028"/>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1026"/>
                                        </p:tgtEl>
                                        <p:attrNameLst>
                                          <p:attrName>style.visibility</p:attrName>
                                        </p:attrNameLst>
                                      </p:cBhvr>
                                      <p:to>
                                        <p:strVal val="visible"/>
                                      </p:to>
                                    </p:set>
                                    <p:anim calcmode="lin" valueType="num">
                                      <p:cBhvr>
                                        <p:cTn id="11" dur="500" fill="hold"/>
                                        <p:tgtEl>
                                          <p:spTgt spid="1026"/>
                                        </p:tgtEl>
                                        <p:attrNameLst>
                                          <p:attrName>ppt_w</p:attrName>
                                        </p:attrNameLst>
                                      </p:cBhvr>
                                      <p:tavLst>
                                        <p:tav tm="0">
                                          <p:val>
                                            <p:fltVal val="0"/>
                                          </p:val>
                                        </p:tav>
                                        <p:tav tm="100000">
                                          <p:val>
                                            <p:strVal val="#ppt_w"/>
                                          </p:val>
                                        </p:tav>
                                      </p:tavLst>
                                    </p:anim>
                                    <p:anim calcmode="lin" valueType="num">
                                      <p:cBhvr>
                                        <p:cTn id="12" dur="500" fill="hold"/>
                                        <p:tgtEl>
                                          <p:spTgt spid="102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603FA1-F0F2-62FD-F8E2-5B817045DDE4}"/>
            </a:ext>
          </a:extLst>
        </p:cNvPr>
        <p:cNvGrpSpPr/>
        <p:nvPr/>
      </p:nvGrpSpPr>
      <p:grpSpPr>
        <a:xfrm>
          <a:off x="0" y="0"/>
          <a:ext cx="0" cy="0"/>
          <a:chOff x="0" y="0"/>
          <a:chExt cx="0" cy="0"/>
        </a:xfrm>
      </p:grpSpPr>
      <p:pic>
        <p:nvPicPr>
          <p:cNvPr id="25" name="Picture 24" descr="A screenshot of a computer&#10;&#10;AI-generated content may be incorrect.">
            <a:extLst>
              <a:ext uri="{FF2B5EF4-FFF2-40B4-BE49-F238E27FC236}">
                <a16:creationId xmlns:a16="http://schemas.microsoft.com/office/drawing/2014/main" id="{CE7C654E-936A-180F-8518-08D0A1D6670B}"/>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0D589A0B-8747-5884-11A8-26006682E3A3}"/>
              </a:ext>
            </a:extLst>
          </p:cNvPr>
          <p:cNvSpPr txBox="1"/>
          <p:nvPr/>
        </p:nvSpPr>
        <p:spPr>
          <a:xfrm>
            <a:off x="85412" y="772175"/>
            <a:ext cx="12852767" cy="1569660"/>
          </a:xfrm>
          <a:prstGeom prst="rect">
            <a:avLst/>
          </a:prstGeom>
          <a:noFill/>
        </p:spPr>
        <p:txBody>
          <a:bodyPr wrap="square" rtlCol="0">
            <a:spAutoFit/>
          </a:bodyPr>
          <a:lstStyle/>
          <a:p>
            <a:r>
              <a:rPr lang="en-GB" sz="4800" b="1" i="1" dirty="0">
                <a:latin typeface="SF Pro Display" panose="00000200000000000000" pitchFamily="50" charset="0"/>
              </a:rPr>
              <a:t>Mitigation Strategies </a:t>
            </a:r>
            <a:br>
              <a:rPr lang="en-GB" sz="4800" b="1" i="1" dirty="0">
                <a:latin typeface="SF Pro Display" panose="00000200000000000000" pitchFamily="50" charset="0"/>
              </a:rPr>
            </a:br>
            <a:r>
              <a:rPr lang="en-GB" sz="4800" b="1" i="1" dirty="0">
                <a:latin typeface="SF Pro Display" panose="00000200000000000000" pitchFamily="50" charset="0"/>
              </a:rPr>
              <a:t>Software Updates &amp; Employee Training</a:t>
            </a:r>
            <a:endParaRPr lang="en-US" sz="4800" b="1" i="1" dirty="0">
              <a:latin typeface="SF Pro Display" panose="00000200000000000000" pitchFamily="50" charset="0"/>
            </a:endParaRPr>
          </a:p>
        </p:txBody>
      </p:sp>
      <p:sp>
        <p:nvSpPr>
          <p:cNvPr id="9" name="TextBox 8">
            <a:extLst>
              <a:ext uri="{FF2B5EF4-FFF2-40B4-BE49-F238E27FC236}">
                <a16:creationId xmlns:a16="http://schemas.microsoft.com/office/drawing/2014/main" id="{0B25A365-405F-92DF-2BAB-755319F94EAB}"/>
              </a:ext>
            </a:extLst>
          </p:cNvPr>
          <p:cNvSpPr txBox="1"/>
          <p:nvPr/>
        </p:nvSpPr>
        <p:spPr>
          <a:xfrm>
            <a:off x="7990982" y="171450"/>
            <a:ext cx="3413617" cy="461665"/>
          </a:xfrm>
          <a:prstGeom prst="rect">
            <a:avLst/>
          </a:prstGeom>
          <a:noFill/>
        </p:spPr>
        <p:txBody>
          <a:bodyPr wrap="square" rtlCol="0">
            <a:spAutoFit/>
          </a:bodyPr>
          <a:lstStyle/>
          <a:p>
            <a:r>
              <a:rPr lang="en-GB" sz="2400" b="1" dirty="0">
                <a:solidFill>
                  <a:srgbClr val="3A3A3A"/>
                </a:solidFill>
                <a:latin typeface="SF Pro Display" panose="00000200000000000000" pitchFamily="50" charset="0"/>
              </a:rPr>
              <a:t>Mitigation Strategies</a:t>
            </a:r>
          </a:p>
        </p:txBody>
      </p:sp>
      <p:sp>
        <p:nvSpPr>
          <p:cNvPr id="27" name="TextBox 26">
            <a:extLst>
              <a:ext uri="{FF2B5EF4-FFF2-40B4-BE49-F238E27FC236}">
                <a16:creationId xmlns:a16="http://schemas.microsoft.com/office/drawing/2014/main" id="{81D9DD7E-7C6B-1284-070E-3674F8874841}"/>
              </a:ext>
            </a:extLst>
          </p:cNvPr>
          <p:cNvSpPr txBox="1"/>
          <p:nvPr/>
        </p:nvSpPr>
        <p:spPr>
          <a:xfrm>
            <a:off x="6600631" y="2537254"/>
            <a:ext cx="5156683" cy="707886"/>
          </a:xfrm>
          <a:prstGeom prst="rect">
            <a:avLst/>
          </a:prstGeom>
          <a:noFill/>
        </p:spPr>
        <p:txBody>
          <a:bodyPr wrap="square" rtlCol="0">
            <a:spAutoFit/>
          </a:bodyPr>
          <a:lstStyle/>
          <a:p>
            <a:pPr algn="ctr"/>
            <a:r>
              <a:rPr lang="en-GB" sz="4000" b="1" dirty="0">
                <a:solidFill>
                  <a:srgbClr val="3A3A3A"/>
                </a:solidFill>
                <a:latin typeface="SF Pro Display" panose="00000200000000000000" pitchFamily="50" charset="0"/>
              </a:rPr>
              <a:t>Employee Training</a:t>
            </a:r>
            <a:endParaRPr lang="en-US" b="1" dirty="0">
              <a:solidFill>
                <a:srgbClr val="3A3A3A"/>
              </a:solidFill>
              <a:latin typeface="SF Pro Display" panose="00000200000000000000" pitchFamily="50" charset="0"/>
            </a:endParaRPr>
          </a:p>
        </p:txBody>
      </p:sp>
      <p:sp>
        <p:nvSpPr>
          <p:cNvPr id="28" name="TextBox 27">
            <a:extLst>
              <a:ext uri="{FF2B5EF4-FFF2-40B4-BE49-F238E27FC236}">
                <a16:creationId xmlns:a16="http://schemas.microsoft.com/office/drawing/2014/main" id="{330ED42A-C8D4-CD3A-AF49-4AF6B76DE608}"/>
              </a:ext>
            </a:extLst>
          </p:cNvPr>
          <p:cNvSpPr txBox="1"/>
          <p:nvPr/>
        </p:nvSpPr>
        <p:spPr>
          <a:xfrm>
            <a:off x="136735" y="2384355"/>
            <a:ext cx="4009752" cy="707886"/>
          </a:xfrm>
          <a:prstGeom prst="rect">
            <a:avLst/>
          </a:prstGeom>
          <a:noFill/>
        </p:spPr>
        <p:txBody>
          <a:bodyPr wrap="none" rtlCol="0">
            <a:spAutoFit/>
          </a:bodyPr>
          <a:lstStyle/>
          <a:p>
            <a:pPr algn="ctr"/>
            <a:r>
              <a:rPr lang="en-US" sz="4000" b="1" dirty="0">
                <a:solidFill>
                  <a:srgbClr val="3A3A3A"/>
                </a:solidFill>
                <a:latin typeface="SF Pro Display" panose="00000200000000000000" pitchFamily="50" charset="0"/>
              </a:rPr>
              <a:t>Software Updates</a:t>
            </a:r>
          </a:p>
        </p:txBody>
      </p:sp>
      <p:sp>
        <p:nvSpPr>
          <p:cNvPr id="29" name="TextBox 28">
            <a:extLst>
              <a:ext uri="{FF2B5EF4-FFF2-40B4-BE49-F238E27FC236}">
                <a16:creationId xmlns:a16="http://schemas.microsoft.com/office/drawing/2014/main" id="{CED07049-7FCC-BC74-9A74-473343B0FE6E}"/>
              </a:ext>
            </a:extLst>
          </p:cNvPr>
          <p:cNvSpPr txBox="1"/>
          <p:nvPr/>
        </p:nvSpPr>
        <p:spPr>
          <a:xfrm>
            <a:off x="0" y="2887682"/>
            <a:ext cx="7120477" cy="3954929"/>
          </a:xfrm>
          <a:prstGeom prst="rect">
            <a:avLst/>
          </a:prstGeom>
          <a:noFill/>
        </p:spPr>
        <p:txBody>
          <a:bodyPr wrap="square" rtlCol="0">
            <a:spAutoFit/>
          </a:bodyPr>
          <a:lstStyle/>
          <a:p>
            <a:r>
              <a:rPr lang="en-GB" sz="1300" dirty="0">
                <a:latin typeface="SF Pro Display" panose="00000200000000000000"/>
              </a:rPr>
              <a:t>Software updates are necessary to mitigate the possibility of successful attacks, ensuring that known vulnerabilities exploited by threat actors are patched is important as when systems remain on older versions unpatched versions threat actors use these weaknesses to their advantage.</a:t>
            </a:r>
            <a:br>
              <a:rPr lang="en-GB" sz="1300" dirty="0">
                <a:latin typeface="SF Pro Display" panose="00000200000000000000"/>
              </a:rPr>
            </a:br>
            <a:endParaRPr lang="en-GB" sz="1300" dirty="0">
              <a:latin typeface="SF Pro Display" panose="00000200000000000000"/>
            </a:endParaRPr>
          </a:p>
          <a:p>
            <a:r>
              <a:rPr lang="en-GB" sz="1300" dirty="0">
                <a:latin typeface="SF Pro Display" panose="00000200000000000000"/>
              </a:rPr>
              <a:t>A well‑known example that exploited outdated software is the 2017 WannaCry ransomware attack. Which spread by exploiting a vulnerability in Microsoft’s Server Message Block (SMB) protocol. The exploit was linked to a tool developed by the U.S. National Security Agency (NSA), indicating they had discovered the flaw but did not disclose it to Microsoft, however this was eventually leaked and when details of the exploit were leaked, Microsoft quickly released an update to address the vulnerability. Although many systems were not updated and still exposed.</a:t>
            </a:r>
            <a:br>
              <a:rPr lang="en-GB" sz="1300" dirty="0">
                <a:latin typeface="SF Pro Display" panose="00000200000000000000"/>
              </a:rPr>
            </a:br>
            <a:br>
              <a:rPr lang="en-GB" sz="1300" dirty="0">
                <a:latin typeface="SF Pro Display" panose="00000200000000000000"/>
              </a:rPr>
            </a:br>
            <a:r>
              <a:rPr lang="en-GB" sz="1200" dirty="0">
                <a:latin typeface="SF Pro Display" panose="00000200000000000000"/>
              </a:rPr>
              <a:t>WannaCry took advantage of these unpatched devices causing widespread disruption across more than 300,000 systems globally, including the NHS.</a:t>
            </a:r>
            <a:br>
              <a:rPr lang="en-GB" sz="1200" dirty="0">
                <a:latin typeface="SF Pro Display" panose="00000200000000000000"/>
              </a:rPr>
            </a:br>
            <a:endParaRPr lang="en-GB" sz="1200" dirty="0">
              <a:latin typeface="SF Pro Display" panose="00000200000000000000"/>
            </a:endParaRPr>
          </a:p>
          <a:p>
            <a:r>
              <a:rPr lang="en-GB" sz="1200" dirty="0">
                <a:latin typeface="SF Pro Display" panose="00000200000000000000"/>
              </a:rPr>
              <a:t>Similarly in the case of Bright Future, the absence updated software contributed to their systems exposed to ransomware, the outdated software and lack of patching meant threat actors could exploit weaknesses that shouldn’t have been possible, leading to the compromise and encryption of donor records and financial information that enabled ransom demands. Had Bright Future implemented a way for software updates to take place automatically, vulnerabilities could have been closed before the attack occurred, reducing the likelihood of a successful breach, protecting their charity.</a:t>
            </a:r>
          </a:p>
        </p:txBody>
      </p:sp>
      <p:sp>
        <p:nvSpPr>
          <p:cNvPr id="4" name="TextBox 3">
            <a:extLst>
              <a:ext uri="{FF2B5EF4-FFF2-40B4-BE49-F238E27FC236}">
                <a16:creationId xmlns:a16="http://schemas.microsoft.com/office/drawing/2014/main" id="{8B018067-E8A0-9AAA-7CAB-DE077CCD8C9B}"/>
              </a:ext>
            </a:extLst>
          </p:cNvPr>
          <p:cNvSpPr txBox="1"/>
          <p:nvPr/>
        </p:nvSpPr>
        <p:spPr>
          <a:xfrm>
            <a:off x="6962271" y="3114010"/>
            <a:ext cx="5229729" cy="3108543"/>
          </a:xfrm>
          <a:prstGeom prst="rect">
            <a:avLst/>
          </a:prstGeom>
          <a:noFill/>
        </p:spPr>
        <p:txBody>
          <a:bodyPr wrap="square" rtlCol="0">
            <a:spAutoFit/>
          </a:bodyPr>
          <a:lstStyle/>
          <a:p>
            <a:r>
              <a:rPr lang="en-GB" sz="1400" dirty="0">
                <a:latin typeface="SF Pro Display" panose="00000200000000000000"/>
              </a:rPr>
              <a:t>Employee training is an essential mitigation strategy, equipping staff with the knowledge needed to recognise and prevent threats such as phishing and business email compromise attacks. </a:t>
            </a:r>
            <a:br>
              <a:rPr lang="en-GB" sz="1400" dirty="0">
                <a:latin typeface="SF Pro Display" panose="00000200000000000000"/>
              </a:rPr>
            </a:br>
            <a:br>
              <a:rPr lang="en-GB" sz="1400" dirty="0">
                <a:latin typeface="SF Pro Display" panose="00000200000000000000"/>
              </a:rPr>
            </a:br>
            <a:r>
              <a:rPr lang="en-GB" sz="1400" dirty="0">
                <a:latin typeface="SF Pro Display" panose="00000200000000000000"/>
              </a:rPr>
              <a:t>According to the UK Government’s 2025 Cyber security breaches survey, approximately 612,000 UK businesses and 61,000 UK charities experienced cyber breaches in the past year, with 85% of these incidents attributed to phishing. </a:t>
            </a:r>
            <a:br>
              <a:rPr lang="en-GB" sz="1400" dirty="0">
                <a:latin typeface="SF Pro Display" panose="00000200000000000000"/>
              </a:rPr>
            </a:br>
            <a:br>
              <a:rPr lang="en-GB" sz="1400" dirty="0">
                <a:latin typeface="SF Pro Display" panose="00000200000000000000"/>
              </a:rPr>
            </a:br>
            <a:r>
              <a:rPr lang="en-GB" sz="1400" dirty="0">
                <a:latin typeface="SF Pro Display" panose="00000200000000000000"/>
              </a:rPr>
              <a:t>This statistic indicates human error plays a disproportionate role in cyber attacks and shows that lack of awareness is a primary vector for attackers to exploit, highlighting the urgent need for in-depth training programs to inform how to appropriately conduct operations within a business</a:t>
            </a:r>
          </a:p>
        </p:txBody>
      </p:sp>
      <p:sp>
        <p:nvSpPr>
          <p:cNvPr id="3" name="TextBox 2">
            <a:extLst>
              <a:ext uri="{FF2B5EF4-FFF2-40B4-BE49-F238E27FC236}">
                <a16:creationId xmlns:a16="http://schemas.microsoft.com/office/drawing/2014/main" id="{037D31FB-792E-92B5-2DBE-5B9508DE2698}"/>
              </a:ext>
            </a:extLst>
          </p:cNvPr>
          <p:cNvSpPr txBox="1"/>
          <p:nvPr/>
        </p:nvSpPr>
        <p:spPr>
          <a:xfrm>
            <a:off x="6974511" y="3114010"/>
            <a:ext cx="4994031" cy="3893374"/>
          </a:xfrm>
          <a:prstGeom prst="rect">
            <a:avLst/>
          </a:prstGeom>
          <a:noFill/>
        </p:spPr>
        <p:txBody>
          <a:bodyPr wrap="square" rtlCol="0">
            <a:spAutoFit/>
          </a:bodyPr>
          <a:lstStyle/>
          <a:p>
            <a:r>
              <a:rPr lang="en-GB" sz="1300" dirty="0">
                <a:solidFill>
                  <a:srgbClr val="3A3A3A"/>
                </a:solidFill>
                <a:latin typeface="SF Pro Display" panose="00000200000000000000"/>
              </a:rPr>
              <a:t>The consequences of insufficient training is critical for small organisations. In the UK, 7.7% of new businesses fail within their first year, and 71.1% fail within three years, this shows how fragile early-stage businesses are. A single breach, such as the ransomware attack on Bright Future, which compromised donor records and harmed trust, almost certainly contributed to this figure, lack of donor trust jeopardises funding and threatens the charity as if they cannot regain donor trust they will not have the funding to operate.</a:t>
            </a:r>
            <a:br>
              <a:rPr lang="en-GB" sz="1300" dirty="0">
                <a:solidFill>
                  <a:srgbClr val="3A3A3A"/>
                </a:solidFill>
                <a:latin typeface="SF Pro Display" panose="00000200000000000000"/>
              </a:rPr>
            </a:br>
            <a:br>
              <a:rPr lang="en-GB" sz="1300" dirty="0">
                <a:solidFill>
                  <a:srgbClr val="3A3A3A"/>
                </a:solidFill>
                <a:latin typeface="SF Pro Display" panose="00000200000000000000"/>
              </a:rPr>
            </a:br>
            <a:r>
              <a:rPr lang="en-GB" sz="1300" dirty="0">
                <a:solidFill>
                  <a:srgbClr val="3A3A3A"/>
                </a:solidFill>
                <a:latin typeface="SF Pro Display" panose="00000200000000000000"/>
              </a:rPr>
              <a:t>Employee training is not only a proactive measure to reduce the success rate of phishing and social engineering attacks, but also a strategic investment in any business to ensure operations run smoothly, due to the high rate of human error-based breaches.</a:t>
            </a:r>
          </a:p>
          <a:p>
            <a:endParaRPr lang="en-GB" sz="1300" dirty="0">
              <a:solidFill>
                <a:srgbClr val="3A3A3A"/>
              </a:solidFill>
              <a:latin typeface="SF Pro Display" panose="00000200000000000000"/>
            </a:endParaRPr>
          </a:p>
          <a:p>
            <a:r>
              <a:rPr lang="en-GB" sz="1300" dirty="0">
                <a:solidFill>
                  <a:srgbClr val="3A3A3A"/>
                </a:solidFill>
                <a:latin typeface="SF Pro Display" panose="00000200000000000000"/>
              </a:rPr>
              <a:t>Employee Training is especially effective when combined with IDPS UTM &amp; Software Updates as it helps form a layered strategy for defence.</a:t>
            </a:r>
          </a:p>
          <a:p>
            <a:endParaRPr lang="en-GB" sz="1300" dirty="0">
              <a:solidFill>
                <a:srgbClr val="3A3A3A"/>
              </a:solidFill>
              <a:latin typeface="SF Pro Display" panose="00000200000000000000"/>
            </a:endParaRPr>
          </a:p>
          <a:p>
            <a:endParaRPr lang="en-GB" sz="1300" dirty="0">
              <a:solidFill>
                <a:srgbClr val="3A3A3A"/>
              </a:solidFill>
              <a:latin typeface="SF Pro Display" panose="00000200000000000000"/>
            </a:endParaRPr>
          </a:p>
        </p:txBody>
      </p:sp>
      <p:sp>
        <p:nvSpPr>
          <p:cNvPr id="5" name="TextBox 4">
            <a:extLst>
              <a:ext uri="{FF2B5EF4-FFF2-40B4-BE49-F238E27FC236}">
                <a16:creationId xmlns:a16="http://schemas.microsoft.com/office/drawing/2014/main" id="{C2092021-58C4-1730-35DC-709B07376AC6}"/>
              </a:ext>
            </a:extLst>
          </p:cNvPr>
          <p:cNvSpPr txBox="1"/>
          <p:nvPr/>
        </p:nvSpPr>
        <p:spPr>
          <a:xfrm>
            <a:off x="-12240" y="2887187"/>
            <a:ext cx="6751053" cy="3693319"/>
          </a:xfrm>
          <a:prstGeom prst="rect">
            <a:avLst/>
          </a:prstGeom>
          <a:noFill/>
        </p:spPr>
        <p:txBody>
          <a:bodyPr wrap="square" rtlCol="0">
            <a:spAutoFit/>
          </a:bodyPr>
          <a:lstStyle/>
          <a:p>
            <a:r>
              <a:rPr lang="en-GB" dirty="0">
                <a:solidFill>
                  <a:srgbClr val="3A3A3A"/>
                </a:solidFill>
                <a:latin typeface="SF Pro Display" panose="00000200000000000000"/>
              </a:rPr>
              <a:t>While software updates are effective and sometimes necessary, they do have limitations. </a:t>
            </a:r>
          </a:p>
          <a:p>
            <a:endParaRPr lang="en-GB" dirty="0">
              <a:solidFill>
                <a:srgbClr val="3A3A3A"/>
              </a:solidFill>
              <a:latin typeface="SF Pro Display" panose="00000200000000000000"/>
            </a:endParaRPr>
          </a:p>
          <a:p>
            <a:r>
              <a:rPr lang="en-GB" dirty="0">
                <a:solidFill>
                  <a:srgbClr val="3A3A3A"/>
                </a:solidFill>
                <a:latin typeface="SF Pro Display" panose="00000200000000000000"/>
              </a:rPr>
              <a:t>Updates are frequent and time‑consuming, this may lead organisations to neglect them in favour of focusing on using their business time 'more effectively' this approach is inherently risky as unpatched systems remain vulnerable. To mitigate this, it is essential that software updates are combined with other mentioned mitigation strategies. </a:t>
            </a:r>
          </a:p>
          <a:p>
            <a:endParaRPr lang="en-GB" dirty="0">
              <a:solidFill>
                <a:srgbClr val="3A3A3A"/>
              </a:solidFill>
              <a:latin typeface="SF Pro Display" panose="00000200000000000000"/>
            </a:endParaRPr>
          </a:p>
          <a:p>
            <a:r>
              <a:rPr lang="en-GB" dirty="0">
                <a:solidFill>
                  <a:srgbClr val="3A3A3A"/>
                </a:solidFill>
                <a:latin typeface="SF Pro Display" panose="00000200000000000000"/>
              </a:rPr>
              <a:t>Pairing updates with these strategies provide an additional layer of defence, ensuring that systems remain capable of mitigating threats addressing vulnerability proactively.</a:t>
            </a:r>
            <a:endParaRPr lang="en-US" dirty="0">
              <a:solidFill>
                <a:srgbClr val="3A3A3A"/>
              </a:solidFill>
              <a:latin typeface="SF Pro Display" panose="00000200000000000000"/>
            </a:endParaRPr>
          </a:p>
        </p:txBody>
      </p:sp>
    </p:spTree>
    <p:extLst>
      <p:ext uri="{BB962C8B-B14F-4D97-AF65-F5344CB8AC3E}">
        <p14:creationId xmlns:p14="http://schemas.microsoft.com/office/powerpoint/2010/main" val="2525718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1000"/>
                                        <p:tgtEl>
                                          <p:spTgt spid="29"/>
                                        </p:tgtEl>
                                      </p:cBhvr>
                                    </p:animEffect>
                                    <p:anim calcmode="lin" valueType="num">
                                      <p:cBhvr>
                                        <p:cTn id="8" dur="1000" fill="hold"/>
                                        <p:tgtEl>
                                          <p:spTgt spid="29"/>
                                        </p:tgtEl>
                                        <p:attrNameLst>
                                          <p:attrName>ppt_x</p:attrName>
                                        </p:attrNameLst>
                                      </p:cBhvr>
                                      <p:tavLst>
                                        <p:tav tm="0">
                                          <p:val>
                                            <p:strVal val="#ppt_x"/>
                                          </p:val>
                                        </p:tav>
                                        <p:tav tm="100000">
                                          <p:val>
                                            <p:strVal val="#ppt_x"/>
                                          </p:val>
                                        </p:tav>
                                      </p:tavLst>
                                    </p:anim>
                                    <p:anim calcmode="lin" valueType="num">
                                      <p:cBhvr>
                                        <p:cTn id="9" dur="1000" fill="hold"/>
                                        <p:tgtEl>
                                          <p:spTgt spid="29"/>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1000"/>
                                        <p:tgtEl>
                                          <p:spTgt spid="28"/>
                                        </p:tgtEl>
                                      </p:cBhvr>
                                    </p:animEffect>
                                    <p:anim calcmode="lin" valueType="num">
                                      <p:cBhvr>
                                        <p:cTn id="13" dur="1000" fill="hold"/>
                                        <p:tgtEl>
                                          <p:spTgt spid="28"/>
                                        </p:tgtEl>
                                        <p:attrNameLst>
                                          <p:attrName>ppt_x</p:attrName>
                                        </p:attrNameLst>
                                      </p:cBhvr>
                                      <p:tavLst>
                                        <p:tav tm="0">
                                          <p:val>
                                            <p:strVal val="#ppt_x"/>
                                          </p:val>
                                        </p:tav>
                                        <p:tav tm="100000">
                                          <p:val>
                                            <p:strVal val="#ppt_x"/>
                                          </p:val>
                                        </p:tav>
                                      </p:tavLst>
                                    </p:anim>
                                    <p:anim calcmode="lin" valueType="num">
                                      <p:cBhvr>
                                        <p:cTn id="14"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xit" presetSubtype="4" fill="hold" grpId="1" nodeType="clickEffect">
                                  <p:stCondLst>
                                    <p:cond delay="0"/>
                                  </p:stCondLst>
                                  <p:childTnLst>
                                    <p:animEffect transition="out" filter="wipe(down)">
                                      <p:cBhvr>
                                        <p:cTn id="18" dur="500"/>
                                        <p:tgtEl>
                                          <p:spTgt spid="29"/>
                                        </p:tgtEl>
                                      </p:cBhvr>
                                    </p:animEffect>
                                    <p:set>
                                      <p:cBhvr>
                                        <p:cTn id="19" dur="1" fill="hold">
                                          <p:stCondLst>
                                            <p:cond delay="499"/>
                                          </p:stCondLst>
                                        </p:cTn>
                                        <p:tgtEl>
                                          <p:spTgt spid="29"/>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p:cTn id="24" dur="500" fill="hold"/>
                                        <p:tgtEl>
                                          <p:spTgt spid="5"/>
                                        </p:tgtEl>
                                        <p:attrNameLst>
                                          <p:attrName>ppt_w</p:attrName>
                                        </p:attrNameLst>
                                      </p:cBhvr>
                                      <p:tavLst>
                                        <p:tav tm="0">
                                          <p:val>
                                            <p:fltVal val="0"/>
                                          </p:val>
                                        </p:tav>
                                        <p:tav tm="100000">
                                          <p:val>
                                            <p:strVal val="#ppt_w"/>
                                          </p:val>
                                        </p:tav>
                                      </p:tavLst>
                                    </p:anim>
                                    <p:anim calcmode="lin" valueType="num">
                                      <p:cBhvr>
                                        <p:cTn id="25" dur="500" fill="hold"/>
                                        <p:tgtEl>
                                          <p:spTgt spid="5"/>
                                        </p:tgtEl>
                                        <p:attrNameLst>
                                          <p:attrName>ppt_h</p:attrName>
                                        </p:attrNameLst>
                                      </p:cBhvr>
                                      <p:tavLst>
                                        <p:tav tm="0">
                                          <p:val>
                                            <p:fltVal val="0"/>
                                          </p:val>
                                        </p:tav>
                                        <p:tav tm="100000">
                                          <p:val>
                                            <p:strVal val="#ppt_h"/>
                                          </p:val>
                                        </p:tav>
                                      </p:tavLst>
                                    </p:anim>
                                    <p:animEffect transition="in" filter="fade">
                                      <p:cBhvr>
                                        <p:cTn id="26" dur="5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fade">
                                      <p:cBhvr>
                                        <p:cTn id="31" dur="1000"/>
                                        <p:tgtEl>
                                          <p:spTgt spid="27"/>
                                        </p:tgtEl>
                                      </p:cBhvr>
                                    </p:animEffect>
                                    <p:anim calcmode="lin" valueType="num">
                                      <p:cBhvr>
                                        <p:cTn id="32" dur="1000" fill="hold"/>
                                        <p:tgtEl>
                                          <p:spTgt spid="27"/>
                                        </p:tgtEl>
                                        <p:attrNameLst>
                                          <p:attrName>ppt_x</p:attrName>
                                        </p:attrNameLst>
                                      </p:cBhvr>
                                      <p:tavLst>
                                        <p:tav tm="0">
                                          <p:val>
                                            <p:strVal val="#ppt_x"/>
                                          </p:val>
                                        </p:tav>
                                        <p:tav tm="100000">
                                          <p:val>
                                            <p:strVal val="#ppt_x"/>
                                          </p:val>
                                        </p:tav>
                                      </p:tavLst>
                                    </p:anim>
                                    <p:anim calcmode="lin" valueType="num">
                                      <p:cBhvr>
                                        <p:cTn id="33" dur="900" decel="100000" fill="hold"/>
                                        <p:tgtEl>
                                          <p:spTgt spid="27"/>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27"/>
                                        </p:tgtEl>
                                        <p:attrNameLst>
                                          <p:attrName>ppt_y</p:attrName>
                                        </p:attrNameLst>
                                      </p:cBhvr>
                                      <p:tavLst>
                                        <p:tav tm="0">
                                          <p:val>
                                            <p:strVal val="#ppt_y-.03"/>
                                          </p:val>
                                        </p:tav>
                                        <p:tav tm="100000">
                                          <p:val>
                                            <p:strVal val="#ppt_y"/>
                                          </p:val>
                                        </p:tav>
                                      </p:tavLst>
                                    </p:anim>
                                  </p:childTnLst>
                                </p:cTn>
                              </p:par>
                              <p:par>
                                <p:cTn id="35" presetID="37" presetClass="entr" presetSubtype="0" fill="hold" grpId="0" nodeType="with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fade">
                                      <p:cBhvr>
                                        <p:cTn id="37" dur="1000"/>
                                        <p:tgtEl>
                                          <p:spTgt spid="4"/>
                                        </p:tgtEl>
                                      </p:cBhvr>
                                    </p:animEffect>
                                    <p:anim calcmode="lin" valueType="num">
                                      <p:cBhvr>
                                        <p:cTn id="38" dur="1000" fill="hold"/>
                                        <p:tgtEl>
                                          <p:spTgt spid="4"/>
                                        </p:tgtEl>
                                        <p:attrNameLst>
                                          <p:attrName>ppt_x</p:attrName>
                                        </p:attrNameLst>
                                      </p:cBhvr>
                                      <p:tavLst>
                                        <p:tav tm="0">
                                          <p:val>
                                            <p:strVal val="#ppt_x"/>
                                          </p:val>
                                        </p:tav>
                                        <p:tav tm="100000">
                                          <p:val>
                                            <p:strVal val="#ppt_x"/>
                                          </p:val>
                                        </p:tav>
                                      </p:tavLst>
                                    </p:anim>
                                    <p:anim calcmode="lin" valueType="num">
                                      <p:cBhvr>
                                        <p:cTn id="39" dur="900" decel="100000" fill="hold"/>
                                        <p:tgtEl>
                                          <p:spTgt spid="4"/>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xit" presetSubtype="4" fill="hold" grpId="1" nodeType="clickEffect">
                                  <p:stCondLst>
                                    <p:cond delay="0"/>
                                  </p:stCondLst>
                                  <p:childTnLst>
                                    <p:anim calcmode="lin" valueType="num">
                                      <p:cBhvr additive="base">
                                        <p:cTn id="44" dur="500"/>
                                        <p:tgtEl>
                                          <p:spTgt spid="4"/>
                                        </p:tgtEl>
                                        <p:attrNameLst>
                                          <p:attrName>ppt_x</p:attrName>
                                        </p:attrNameLst>
                                      </p:cBhvr>
                                      <p:tavLst>
                                        <p:tav tm="0">
                                          <p:val>
                                            <p:strVal val="ppt_x"/>
                                          </p:val>
                                        </p:tav>
                                        <p:tav tm="100000">
                                          <p:val>
                                            <p:strVal val="ppt_x"/>
                                          </p:val>
                                        </p:tav>
                                      </p:tavLst>
                                    </p:anim>
                                    <p:anim calcmode="lin" valueType="num">
                                      <p:cBhvr additive="base">
                                        <p:cTn id="45" dur="500"/>
                                        <p:tgtEl>
                                          <p:spTgt spid="4"/>
                                        </p:tgtEl>
                                        <p:attrNameLst>
                                          <p:attrName>ppt_y</p:attrName>
                                        </p:attrNameLst>
                                      </p:cBhvr>
                                      <p:tavLst>
                                        <p:tav tm="0">
                                          <p:val>
                                            <p:strVal val="ppt_y"/>
                                          </p:val>
                                        </p:tav>
                                        <p:tav tm="100000">
                                          <p:val>
                                            <p:strVal val="1+ppt_h/2"/>
                                          </p:val>
                                        </p:tav>
                                      </p:tavLst>
                                    </p:anim>
                                    <p:set>
                                      <p:cBhvr>
                                        <p:cTn id="46" dur="1" fill="hold">
                                          <p:stCondLst>
                                            <p:cond delay="499"/>
                                          </p:stCondLst>
                                        </p:cTn>
                                        <p:tgtEl>
                                          <p:spTgt spid="4"/>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3"/>
                                        </p:tgtEl>
                                        <p:attrNameLst>
                                          <p:attrName>style.visibility</p:attrName>
                                        </p:attrNameLst>
                                      </p:cBhvr>
                                      <p:to>
                                        <p:strVal val="visible"/>
                                      </p:to>
                                    </p:set>
                                    <p:anim calcmode="lin" valueType="num">
                                      <p:cBhvr additive="base">
                                        <p:cTn id="51" dur="500" fill="hold"/>
                                        <p:tgtEl>
                                          <p:spTgt spid="3"/>
                                        </p:tgtEl>
                                        <p:attrNameLst>
                                          <p:attrName>ppt_x</p:attrName>
                                        </p:attrNameLst>
                                      </p:cBhvr>
                                      <p:tavLst>
                                        <p:tav tm="0">
                                          <p:val>
                                            <p:strVal val="#ppt_x"/>
                                          </p:val>
                                        </p:tav>
                                        <p:tav tm="100000">
                                          <p:val>
                                            <p:strVal val="#ppt_x"/>
                                          </p:val>
                                        </p:tav>
                                      </p:tavLst>
                                    </p:anim>
                                    <p:anim calcmode="lin" valueType="num">
                                      <p:cBhvr additive="base">
                                        <p:cTn id="5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P spid="29" grpId="1"/>
      <p:bldP spid="4" grpId="0"/>
      <p:bldP spid="4" grpId="1"/>
      <p:bldP spid="3"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603FA1-F0F2-62FD-F8E2-5B817045DDE4}"/>
            </a:ext>
          </a:extLst>
        </p:cNvPr>
        <p:cNvGrpSpPr/>
        <p:nvPr/>
      </p:nvGrpSpPr>
      <p:grpSpPr>
        <a:xfrm>
          <a:off x="0" y="0"/>
          <a:ext cx="0" cy="0"/>
          <a:chOff x="0" y="0"/>
          <a:chExt cx="0" cy="0"/>
        </a:xfrm>
      </p:grpSpPr>
      <p:pic>
        <p:nvPicPr>
          <p:cNvPr id="25" name="Picture 24" descr="A screenshot of a computer&#10;&#10;AI-generated content may be incorrect.">
            <a:extLst>
              <a:ext uri="{FF2B5EF4-FFF2-40B4-BE49-F238E27FC236}">
                <a16:creationId xmlns:a16="http://schemas.microsoft.com/office/drawing/2014/main" id="{CE7C654E-936A-180F-8518-08D0A1D6670B}"/>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0D589A0B-8747-5884-11A8-26006682E3A3}"/>
              </a:ext>
            </a:extLst>
          </p:cNvPr>
          <p:cNvSpPr txBox="1"/>
          <p:nvPr/>
        </p:nvSpPr>
        <p:spPr>
          <a:xfrm>
            <a:off x="85412" y="772175"/>
            <a:ext cx="12852767" cy="1569660"/>
          </a:xfrm>
          <a:prstGeom prst="rect">
            <a:avLst/>
          </a:prstGeom>
          <a:noFill/>
        </p:spPr>
        <p:txBody>
          <a:bodyPr wrap="square" rtlCol="0">
            <a:spAutoFit/>
          </a:bodyPr>
          <a:lstStyle/>
          <a:p>
            <a:r>
              <a:rPr lang="en-GB" sz="4800" b="1" i="1" dirty="0">
                <a:latin typeface="SF Pro Display" panose="00000200000000000000" pitchFamily="50" charset="0"/>
              </a:rPr>
              <a:t>Multi-Factor Authentication (MFA)</a:t>
            </a:r>
            <a:br>
              <a:rPr lang="en-GB" sz="4800" b="1" i="1" dirty="0">
                <a:latin typeface="SF Pro Display" panose="00000200000000000000" pitchFamily="50" charset="0"/>
              </a:rPr>
            </a:br>
            <a:r>
              <a:rPr lang="en-GB" sz="4800" b="1" i="1" dirty="0">
                <a:latin typeface="SF Pro Display" panose="00000200000000000000" pitchFamily="50" charset="0"/>
              </a:rPr>
              <a:t>&amp; Security Audits</a:t>
            </a:r>
            <a:endParaRPr lang="en-US" sz="4800" b="1" i="1" dirty="0">
              <a:latin typeface="SF Pro Display" panose="00000200000000000000" pitchFamily="50" charset="0"/>
            </a:endParaRPr>
          </a:p>
        </p:txBody>
      </p:sp>
      <p:sp>
        <p:nvSpPr>
          <p:cNvPr id="9" name="TextBox 8">
            <a:extLst>
              <a:ext uri="{FF2B5EF4-FFF2-40B4-BE49-F238E27FC236}">
                <a16:creationId xmlns:a16="http://schemas.microsoft.com/office/drawing/2014/main" id="{0B25A365-405F-92DF-2BAB-755319F94EAB}"/>
              </a:ext>
            </a:extLst>
          </p:cNvPr>
          <p:cNvSpPr txBox="1"/>
          <p:nvPr/>
        </p:nvSpPr>
        <p:spPr>
          <a:xfrm>
            <a:off x="7990982" y="171450"/>
            <a:ext cx="3413617" cy="461665"/>
          </a:xfrm>
          <a:prstGeom prst="rect">
            <a:avLst/>
          </a:prstGeom>
          <a:noFill/>
        </p:spPr>
        <p:txBody>
          <a:bodyPr wrap="square" rtlCol="0">
            <a:spAutoFit/>
          </a:bodyPr>
          <a:lstStyle/>
          <a:p>
            <a:r>
              <a:rPr lang="en-GB" sz="2400" b="1" dirty="0">
                <a:solidFill>
                  <a:srgbClr val="3A3A3A"/>
                </a:solidFill>
                <a:latin typeface="SF Pro Display" panose="00000200000000000000" pitchFamily="50" charset="0"/>
              </a:rPr>
              <a:t>Mitigation Strategies</a:t>
            </a:r>
          </a:p>
        </p:txBody>
      </p:sp>
      <p:sp>
        <p:nvSpPr>
          <p:cNvPr id="27" name="TextBox 26">
            <a:extLst>
              <a:ext uri="{FF2B5EF4-FFF2-40B4-BE49-F238E27FC236}">
                <a16:creationId xmlns:a16="http://schemas.microsoft.com/office/drawing/2014/main" id="{81D9DD7E-7C6B-1284-070E-3674F8874841}"/>
              </a:ext>
            </a:extLst>
          </p:cNvPr>
          <p:cNvSpPr txBox="1"/>
          <p:nvPr/>
        </p:nvSpPr>
        <p:spPr>
          <a:xfrm>
            <a:off x="7217529" y="2400658"/>
            <a:ext cx="4116728" cy="707886"/>
          </a:xfrm>
          <a:prstGeom prst="rect">
            <a:avLst/>
          </a:prstGeom>
          <a:noFill/>
        </p:spPr>
        <p:txBody>
          <a:bodyPr wrap="square" rtlCol="0">
            <a:spAutoFit/>
          </a:bodyPr>
          <a:lstStyle/>
          <a:p>
            <a:pPr algn="ctr"/>
            <a:r>
              <a:rPr lang="en-GB" sz="4000" b="1" i="1" dirty="0">
                <a:solidFill>
                  <a:srgbClr val="3A3A3A"/>
                </a:solidFill>
                <a:latin typeface="SF Pro Display" panose="00000200000000000000" pitchFamily="50" charset="0"/>
              </a:rPr>
              <a:t>Security Audits</a:t>
            </a:r>
            <a:endParaRPr lang="en-US" b="1" dirty="0">
              <a:solidFill>
                <a:srgbClr val="3A3A3A"/>
              </a:solidFill>
              <a:latin typeface="SF Pro Display" panose="00000200000000000000" pitchFamily="50" charset="0"/>
            </a:endParaRPr>
          </a:p>
        </p:txBody>
      </p:sp>
      <p:sp>
        <p:nvSpPr>
          <p:cNvPr id="28" name="TextBox 27">
            <a:extLst>
              <a:ext uri="{FF2B5EF4-FFF2-40B4-BE49-F238E27FC236}">
                <a16:creationId xmlns:a16="http://schemas.microsoft.com/office/drawing/2014/main" id="{330ED42A-C8D4-CD3A-AF49-4AF6B76DE608}"/>
              </a:ext>
            </a:extLst>
          </p:cNvPr>
          <p:cNvSpPr txBox="1"/>
          <p:nvPr/>
        </p:nvSpPr>
        <p:spPr>
          <a:xfrm>
            <a:off x="85412" y="2252664"/>
            <a:ext cx="2373598" cy="923330"/>
          </a:xfrm>
          <a:prstGeom prst="rect">
            <a:avLst/>
          </a:prstGeom>
          <a:noFill/>
        </p:spPr>
        <p:txBody>
          <a:bodyPr wrap="none" rtlCol="0">
            <a:spAutoFit/>
          </a:bodyPr>
          <a:lstStyle/>
          <a:p>
            <a:r>
              <a:rPr lang="en-US" sz="4000" b="1" i="1" dirty="0">
                <a:solidFill>
                  <a:srgbClr val="3A3A3A"/>
                </a:solidFill>
                <a:latin typeface="SF Pro Display" panose="00000200000000000000" pitchFamily="50" charset="0"/>
              </a:rPr>
              <a:t>MFA</a:t>
            </a:r>
            <a:br>
              <a:rPr lang="en-US" sz="4000" b="1" i="1" dirty="0">
                <a:solidFill>
                  <a:srgbClr val="3A3A3A"/>
                </a:solidFill>
                <a:latin typeface="SF Pro Display" panose="00000200000000000000" pitchFamily="50" charset="0"/>
              </a:rPr>
            </a:br>
            <a:r>
              <a:rPr lang="en-US" sz="1400" b="1" i="1" dirty="0">
                <a:solidFill>
                  <a:srgbClr val="3A3A3A"/>
                </a:solidFill>
                <a:latin typeface="SF Pro Display" panose="00000200000000000000" pitchFamily="50" charset="0"/>
              </a:rPr>
              <a:t>(Multi-Factor Authentication)</a:t>
            </a:r>
          </a:p>
        </p:txBody>
      </p:sp>
      <p:sp>
        <p:nvSpPr>
          <p:cNvPr id="29" name="TextBox 28">
            <a:extLst>
              <a:ext uri="{FF2B5EF4-FFF2-40B4-BE49-F238E27FC236}">
                <a16:creationId xmlns:a16="http://schemas.microsoft.com/office/drawing/2014/main" id="{CED07049-7FCC-BC74-9A74-473343B0FE6E}"/>
              </a:ext>
            </a:extLst>
          </p:cNvPr>
          <p:cNvSpPr txBox="1"/>
          <p:nvPr/>
        </p:nvSpPr>
        <p:spPr>
          <a:xfrm>
            <a:off x="85412" y="3101652"/>
            <a:ext cx="7132117" cy="3816429"/>
          </a:xfrm>
          <a:prstGeom prst="rect">
            <a:avLst/>
          </a:prstGeom>
          <a:noFill/>
        </p:spPr>
        <p:txBody>
          <a:bodyPr wrap="square" rtlCol="0">
            <a:spAutoFit/>
          </a:bodyPr>
          <a:lstStyle/>
          <a:p>
            <a:r>
              <a:rPr lang="en-GB" sz="1400" dirty="0">
                <a:solidFill>
                  <a:srgbClr val="3A3A3A"/>
                </a:solidFill>
                <a:latin typeface="SF Pro Display" panose="00000200000000000000"/>
                <a:ea typeface="Segoe UI Black" panose="020B0A02040204020203" pitchFamily="34" charset="0"/>
              </a:rPr>
              <a:t>The purpose of Multi Factor Authentication is to enhance security by requiring multiple layers of verification before access to an account is granted. </a:t>
            </a:r>
            <a:br>
              <a:rPr lang="en-GB" sz="1400" dirty="0">
                <a:solidFill>
                  <a:srgbClr val="3A3A3A"/>
                </a:solidFill>
                <a:latin typeface="SF Pro Display" panose="00000200000000000000"/>
                <a:ea typeface="Segoe UI Black" panose="020B0A02040204020203" pitchFamily="34" charset="0"/>
              </a:rPr>
            </a:br>
            <a:br>
              <a:rPr lang="en-GB" sz="1400" dirty="0">
                <a:solidFill>
                  <a:srgbClr val="3A3A3A"/>
                </a:solidFill>
                <a:latin typeface="SF Pro Display" panose="00000200000000000000"/>
                <a:ea typeface="Segoe UI Black" panose="020B0A02040204020203" pitchFamily="34" charset="0"/>
              </a:rPr>
            </a:br>
            <a:r>
              <a:rPr lang="en-GB" sz="1400" dirty="0">
                <a:solidFill>
                  <a:srgbClr val="3A3A3A"/>
                </a:solidFill>
                <a:latin typeface="SF Pro Display" panose="00000200000000000000"/>
                <a:ea typeface="Segoe UI Black" panose="020B0A02040204020203" pitchFamily="34" charset="0"/>
              </a:rPr>
              <a:t>This means that even if there's an internal credential leak on passwords and emails threat actors will be unable to gain entry as there's a further requirement for access, MFA commonly consists of a combination of two-factor authentication, (different codes sent to an app every 60 seconds that expire when the time is up) and biometric data such as facial recognition or fingerprint, these are unique characteristics that cannot be bypassed without the physical presence of the person who has the compromised email and password. </a:t>
            </a:r>
          </a:p>
          <a:p>
            <a:endParaRPr lang="en-GB" sz="1200" dirty="0">
              <a:solidFill>
                <a:srgbClr val="3A3A3A"/>
              </a:solidFill>
              <a:latin typeface="SF Pro Display" panose="00000200000000000000"/>
              <a:ea typeface="Segoe UI Black" panose="020B0A02040204020203" pitchFamily="34" charset="0"/>
            </a:endParaRPr>
          </a:p>
          <a:p>
            <a:r>
              <a:rPr lang="en-GB" sz="1300" dirty="0">
                <a:solidFill>
                  <a:srgbClr val="3A3A3A"/>
                </a:solidFill>
                <a:latin typeface="SF Pro Display" panose="00000200000000000000"/>
                <a:ea typeface="Segoe UI Black" panose="020B0A02040204020203" pitchFamily="34" charset="0"/>
              </a:rPr>
              <a:t>MFA significantly reduces the likelihood of successful breaches. MFA is especially useful against phishing attacks which are a primary attack vector, as passwords alone are insufficient for gaining access. In relation to Bright Future, they had an absence of MFA, which means that they were vulnerable to poor data security leading to the compromise of their systems. If they had MFA implemented, they could have prevented unauthorised access to donor records and financial information, preserving donor trust, while MFA may not prevent all attacks and should be combined with other mitigation strategies, it helps to strengthen Confidentiality and Integrity by aiming to ensure that only the authorised users can access data as to keep it accurate and is trustworthy.</a:t>
            </a:r>
            <a:endParaRPr lang="en-US" sz="1300" dirty="0">
              <a:solidFill>
                <a:srgbClr val="3A3A3A"/>
              </a:solidFill>
              <a:latin typeface="SF Pro Display" panose="00000200000000000000"/>
              <a:ea typeface="Segoe UI Black" panose="020B0A02040204020203" pitchFamily="34" charset="0"/>
            </a:endParaRPr>
          </a:p>
        </p:txBody>
      </p:sp>
      <p:sp>
        <p:nvSpPr>
          <p:cNvPr id="4" name="TextBox 3">
            <a:extLst>
              <a:ext uri="{FF2B5EF4-FFF2-40B4-BE49-F238E27FC236}">
                <a16:creationId xmlns:a16="http://schemas.microsoft.com/office/drawing/2014/main" id="{8B018067-E8A0-9AAA-7CAB-DE077CCD8C9B}"/>
              </a:ext>
            </a:extLst>
          </p:cNvPr>
          <p:cNvSpPr txBox="1"/>
          <p:nvPr/>
        </p:nvSpPr>
        <p:spPr>
          <a:xfrm>
            <a:off x="7466761" y="3039398"/>
            <a:ext cx="4639827" cy="3647152"/>
          </a:xfrm>
          <a:prstGeom prst="rect">
            <a:avLst/>
          </a:prstGeom>
          <a:noFill/>
        </p:spPr>
        <p:txBody>
          <a:bodyPr wrap="square" rtlCol="0">
            <a:spAutoFit/>
          </a:bodyPr>
          <a:lstStyle/>
          <a:p>
            <a:r>
              <a:rPr lang="en-GB" sz="1050" dirty="0">
                <a:solidFill>
                  <a:srgbClr val="3A3A3A"/>
                </a:solidFill>
                <a:latin typeface="SF Pro Display" panose="00000500000000000000" pitchFamily="50" charset="0"/>
              </a:rPr>
              <a:t>Security audits are a proactive mitigation strategy, security audits aim to identify weaknesses before they can be exploited, weaknesses can come in the form of software on systems that lack regular updates and patches, or networks that have vital open ports that can be scanned for potential backdoors, poor password policies such as commonly used passwords or potentially obvious passwords.</a:t>
            </a:r>
            <a:br>
              <a:rPr lang="en-GB" sz="1050" dirty="0">
                <a:solidFill>
                  <a:srgbClr val="3A3A3A"/>
                </a:solidFill>
                <a:latin typeface="SF Pro Display" panose="00000500000000000000" pitchFamily="50" charset="0"/>
              </a:rPr>
            </a:br>
            <a:r>
              <a:rPr lang="en-GB" sz="1050" dirty="0">
                <a:solidFill>
                  <a:srgbClr val="3A3A3A"/>
                </a:solidFill>
                <a:latin typeface="SF Pro Display" panose="00000500000000000000" pitchFamily="50" charset="0"/>
              </a:rPr>
              <a:t>For example: if your email was jack300305@gmail.com it's best to not have 300305 as your password as it’s closely related and likely to be tested as a password. </a:t>
            </a:r>
            <a:br>
              <a:rPr lang="en-GB" sz="1050" dirty="0">
                <a:solidFill>
                  <a:srgbClr val="3A3A3A"/>
                </a:solidFill>
                <a:latin typeface="SF Pro Display" panose="00000500000000000000" pitchFamily="50" charset="0"/>
              </a:rPr>
            </a:br>
            <a:br>
              <a:rPr lang="en-GB" sz="1050" dirty="0">
                <a:solidFill>
                  <a:srgbClr val="3A3A3A"/>
                </a:solidFill>
                <a:latin typeface="SF Pro Display" panose="00000500000000000000" pitchFamily="50" charset="0"/>
              </a:rPr>
            </a:br>
            <a:r>
              <a:rPr lang="en-GB" sz="1050" dirty="0">
                <a:solidFill>
                  <a:srgbClr val="3A3A3A"/>
                </a:solidFill>
                <a:latin typeface="SF Pro Display" panose="00000500000000000000" pitchFamily="50" charset="0"/>
              </a:rPr>
              <a:t>By conducting audits it's possible to identify these out-of-date practices or lack of measures, that should be in place stopping exploitation by threat actors. </a:t>
            </a:r>
            <a:br>
              <a:rPr lang="en-GB" sz="1050" dirty="0">
                <a:solidFill>
                  <a:srgbClr val="3A3A3A"/>
                </a:solidFill>
                <a:latin typeface="SF Pro Display" panose="00000500000000000000" pitchFamily="50" charset="0"/>
              </a:rPr>
            </a:br>
            <a:r>
              <a:rPr lang="en-GB" sz="1050" dirty="0">
                <a:solidFill>
                  <a:srgbClr val="3A3A3A"/>
                </a:solidFill>
                <a:latin typeface="SF Pro Display" panose="00000500000000000000" pitchFamily="50" charset="0"/>
              </a:rPr>
              <a:t>Auditing additionally holds people accountable within the business to follow imposed measures as they may be penalised if they're found to not be upholding proper security standards. Regarding Bright Future, the lack of security audits meant that vulnerabilities such as poor network security and weak password policies were not detected, this left them vulnerable to attack being exposed to ransomware, if audits were routinely in place their weaknesses could have been identified and rectified before an attack would occur. This would have reduced the likelihood of financial and donor records being compromised. Security audits allow for a proactive approach to responding before threats happen providing the information necessary to make changes that benefit the security of an organisation.</a:t>
            </a:r>
            <a:endParaRPr lang="en-US" sz="1050" dirty="0">
              <a:solidFill>
                <a:srgbClr val="3A3A3A"/>
              </a:solidFill>
              <a:latin typeface="SF Pro Display" panose="00000500000000000000" pitchFamily="50" charset="0"/>
            </a:endParaRPr>
          </a:p>
        </p:txBody>
      </p:sp>
      <p:sp>
        <p:nvSpPr>
          <p:cNvPr id="3" name="TextBox 2">
            <a:extLst>
              <a:ext uri="{FF2B5EF4-FFF2-40B4-BE49-F238E27FC236}">
                <a16:creationId xmlns:a16="http://schemas.microsoft.com/office/drawing/2014/main" id="{897B0396-71C3-12EE-23DF-B299F29129CE}"/>
              </a:ext>
            </a:extLst>
          </p:cNvPr>
          <p:cNvSpPr txBox="1"/>
          <p:nvPr/>
        </p:nvSpPr>
        <p:spPr>
          <a:xfrm>
            <a:off x="7424054" y="3019681"/>
            <a:ext cx="4725239" cy="2862322"/>
          </a:xfrm>
          <a:prstGeom prst="rect">
            <a:avLst/>
          </a:prstGeom>
          <a:noFill/>
        </p:spPr>
        <p:txBody>
          <a:bodyPr wrap="square" rtlCol="0">
            <a:spAutoFit/>
          </a:bodyPr>
          <a:lstStyle/>
          <a:p>
            <a:r>
              <a:rPr lang="en-GB" dirty="0">
                <a:solidFill>
                  <a:srgbClr val="3A3A3A"/>
                </a:solidFill>
                <a:latin typeface="SF Pro Display" panose="00000500000000000000"/>
              </a:rPr>
              <a:t>While audits may not be the sole factor behind preventing an attack if in place they ensure that current security methods are properly in place as well as configured and maintained well, additionally audits contribute to upholding the CIA triad by verifying that sensitive data is protected, accurate, and accessible only to authorised users. Audits even keep individuals accountable as per the definition of non-repudiation.</a:t>
            </a:r>
            <a:endParaRPr lang="en-US" dirty="0">
              <a:solidFill>
                <a:srgbClr val="3A3A3A"/>
              </a:solidFill>
              <a:latin typeface="SF Pro Display" panose="00000500000000000000"/>
            </a:endParaRPr>
          </a:p>
        </p:txBody>
      </p:sp>
    </p:spTree>
    <p:extLst>
      <p:ext uri="{BB962C8B-B14F-4D97-AF65-F5344CB8AC3E}">
        <p14:creationId xmlns:p14="http://schemas.microsoft.com/office/powerpoint/2010/main" val="443076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1000"/>
                                        <p:tgtEl>
                                          <p:spTgt spid="29"/>
                                        </p:tgtEl>
                                      </p:cBhvr>
                                    </p:animEffect>
                                    <p:anim calcmode="lin" valueType="num">
                                      <p:cBhvr>
                                        <p:cTn id="8" dur="1000" fill="hold"/>
                                        <p:tgtEl>
                                          <p:spTgt spid="29"/>
                                        </p:tgtEl>
                                        <p:attrNameLst>
                                          <p:attrName>ppt_x</p:attrName>
                                        </p:attrNameLst>
                                      </p:cBhvr>
                                      <p:tavLst>
                                        <p:tav tm="0">
                                          <p:val>
                                            <p:strVal val="#ppt_x"/>
                                          </p:val>
                                        </p:tav>
                                        <p:tav tm="100000">
                                          <p:val>
                                            <p:strVal val="#ppt_x"/>
                                          </p:val>
                                        </p:tav>
                                      </p:tavLst>
                                    </p:anim>
                                    <p:anim calcmode="lin" valueType="num">
                                      <p:cBhvr>
                                        <p:cTn id="9" dur="1000" fill="hold"/>
                                        <p:tgtEl>
                                          <p:spTgt spid="29"/>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1000"/>
                                        <p:tgtEl>
                                          <p:spTgt spid="28"/>
                                        </p:tgtEl>
                                      </p:cBhvr>
                                    </p:animEffect>
                                    <p:anim calcmode="lin" valueType="num">
                                      <p:cBhvr>
                                        <p:cTn id="13" dur="1000" fill="hold"/>
                                        <p:tgtEl>
                                          <p:spTgt spid="28"/>
                                        </p:tgtEl>
                                        <p:attrNameLst>
                                          <p:attrName>ppt_x</p:attrName>
                                        </p:attrNameLst>
                                      </p:cBhvr>
                                      <p:tavLst>
                                        <p:tav tm="0">
                                          <p:val>
                                            <p:strVal val="#ppt_x"/>
                                          </p:val>
                                        </p:tav>
                                        <p:tav tm="100000">
                                          <p:val>
                                            <p:strVal val="#ppt_x"/>
                                          </p:val>
                                        </p:tav>
                                      </p:tavLst>
                                    </p:anim>
                                    <p:anim calcmode="lin" valueType="num">
                                      <p:cBhvr>
                                        <p:cTn id="14"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7" presetClass="entr" presetSubtype="0"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animEffect transition="in" filter="fade">
                                      <p:cBhvr>
                                        <p:cTn id="19" dur="1000"/>
                                        <p:tgtEl>
                                          <p:spTgt spid="27"/>
                                        </p:tgtEl>
                                      </p:cBhvr>
                                    </p:animEffect>
                                    <p:anim calcmode="lin" valueType="num">
                                      <p:cBhvr>
                                        <p:cTn id="20" dur="1000" fill="hold"/>
                                        <p:tgtEl>
                                          <p:spTgt spid="27"/>
                                        </p:tgtEl>
                                        <p:attrNameLst>
                                          <p:attrName>ppt_x</p:attrName>
                                        </p:attrNameLst>
                                      </p:cBhvr>
                                      <p:tavLst>
                                        <p:tav tm="0">
                                          <p:val>
                                            <p:strVal val="#ppt_x"/>
                                          </p:val>
                                        </p:tav>
                                        <p:tav tm="100000">
                                          <p:val>
                                            <p:strVal val="#ppt_x"/>
                                          </p:val>
                                        </p:tav>
                                      </p:tavLst>
                                    </p:anim>
                                    <p:anim calcmode="lin" valueType="num">
                                      <p:cBhvr>
                                        <p:cTn id="21" dur="900" decel="100000" fill="hold"/>
                                        <p:tgtEl>
                                          <p:spTgt spid="27"/>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27"/>
                                        </p:tgtEl>
                                        <p:attrNameLst>
                                          <p:attrName>ppt_y</p:attrName>
                                        </p:attrNameLst>
                                      </p:cBhvr>
                                      <p:tavLst>
                                        <p:tav tm="0">
                                          <p:val>
                                            <p:strVal val="#ppt_y-.03"/>
                                          </p:val>
                                        </p:tav>
                                        <p:tav tm="100000">
                                          <p:val>
                                            <p:strVal val="#ppt_y"/>
                                          </p:val>
                                        </p:tav>
                                      </p:tavLst>
                                    </p:anim>
                                  </p:childTnLst>
                                </p:cTn>
                              </p:par>
                              <p:par>
                                <p:cTn id="23" presetID="37" presetClass="entr" presetSubtype="0" fill="hold" grpId="0" nodeType="with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1000"/>
                                        <p:tgtEl>
                                          <p:spTgt spid="4"/>
                                        </p:tgtEl>
                                      </p:cBhvr>
                                    </p:animEffect>
                                    <p:anim calcmode="lin" valueType="num">
                                      <p:cBhvr>
                                        <p:cTn id="26" dur="1000" fill="hold"/>
                                        <p:tgtEl>
                                          <p:spTgt spid="4"/>
                                        </p:tgtEl>
                                        <p:attrNameLst>
                                          <p:attrName>ppt_x</p:attrName>
                                        </p:attrNameLst>
                                      </p:cBhvr>
                                      <p:tavLst>
                                        <p:tav tm="0">
                                          <p:val>
                                            <p:strVal val="#ppt_x"/>
                                          </p:val>
                                        </p:tav>
                                        <p:tav tm="100000">
                                          <p:val>
                                            <p:strVal val="#ppt_x"/>
                                          </p:val>
                                        </p:tav>
                                      </p:tavLst>
                                    </p:anim>
                                    <p:anim calcmode="lin" valueType="num">
                                      <p:cBhvr>
                                        <p:cTn id="27" dur="900" decel="100000" fill="hold"/>
                                        <p:tgtEl>
                                          <p:spTgt spid="4"/>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2" presetClass="exit" presetSubtype="4" fill="hold" grpId="1" nodeType="clickEffect">
                                  <p:stCondLst>
                                    <p:cond delay="0"/>
                                  </p:stCondLst>
                                  <p:childTnLst>
                                    <p:animEffect transition="out" filter="wipe(down)">
                                      <p:cBhvr>
                                        <p:cTn id="32" dur="500"/>
                                        <p:tgtEl>
                                          <p:spTgt spid="4"/>
                                        </p:tgtEl>
                                      </p:cBhvr>
                                    </p:animEffect>
                                    <p:set>
                                      <p:cBhvr>
                                        <p:cTn id="33" dur="1" fill="hold">
                                          <p:stCondLst>
                                            <p:cond delay="499"/>
                                          </p:stCondLst>
                                        </p:cTn>
                                        <p:tgtEl>
                                          <p:spTgt spid="4"/>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3"/>
                                        </p:tgtEl>
                                        <p:attrNameLst>
                                          <p:attrName>style.visibility</p:attrName>
                                        </p:attrNameLst>
                                      </p:cBhvr>
                                      <p:to>
                                        <p:strVal val="visible"/>
                                      </p:to>
                                    </p:set>
                                    <p:animEffect transition="in" filter="wipe(down)">
                                      <p:cBhvr>
                                        <p:cTn id="3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P spid="4" grpId="0"/>
      <p:bldP spid="4" grpId="1"/>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A781A6B141BD746926630BB95E2ACC0" ma:contentTypeVersion="11" ma:contentTypeDescription="Create a new document." ma:contentTypeScope="" ma:versionID="b7ad4fcf40504ed7c2e2314fd73eac46">
  <xsd:schema xmlns:xsd="http://www.w3.org/2001/XMLSchema" xmlns:xs="http://www.w3.org/2001/XMLSchema" xmlns:p="http://schemas.microsoft.com/office/2006/metadata/properties" xmlns:ns2="d5f17064-6375-4b0a-93f7-ad965ef6e93d" xmlns:ns3="7d7eb185-da1f-4fe4-8513-8b74bd3ae52c" targetNamespace="http://schemas.microsoft.com/office/2006/metadata/properties" ma:root="true" ma:fieldsID="c2e6c4a0ca1f1160e20fae2b154869a5" ns2:_="" ns3:_="">
    <xsd:import namespace="d5f17064-6375-4b0a-93f7-ad965ef6e93d"/>
    <xsd:import namespace="7d7eb185-da1f-4fe4-8513-8b74bd3ae52c"/>
    <xsd:element name="properties">
      <xsd:complexType>
        <xsd:sequence>
          <xsd:element name="documentManagement">
            <xsd:complexType>
              <xsd:all>
                <xsd:element ref="ns2:ReferenceId" minOccurs="0"/>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f17064-6375-4b0a-93f7-ad965ef6e93d"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8e65e05e-2d7e-4090-bec2-783d3be0ea90"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d7eb185-da1f-4fe4-8513-8b74bd3ae52c"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70b618f5-7083-4a56-906e-909fb85e46de}" ma:internalName="TaxCatchAll" ma:showField="CatchAllData" ma:web="7d7eb185-da1f-4fe4-8513-8b74bd3ae52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ReferenceId xmlns="d5f17064-6375-4b0a-93f7-ad965ef6e93d" xsi:nil="true"/>
    <TaxCatchAll xmlns="7d7eb185-da1f-4fe4-8513-8b74bd3ae52c" xsi:nil="true"/>
    <lcf76f155ced4ddcb4097134ff3c332f xmlns="d5f17064-6375-4b0a-93f7-ad965ef6e93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A7F8151-0C1B-4A08-BF2D-81AC23695167}"/>
</file>

<file path=customXml/itemProps2.xml><?xml version="1.0" encoding="utf-8"?>
<ds:datastoreItem xmlns:ds="http://schemas.openxmlformats.org/officeDocument/2006/customXml" ds:itemID="{ACE0F123-E8DF-444D-A3EC-9D6B2640DD5B}">
  <ds:schemaRefs>
    <ds:schemaRef ds:uri="http://schemas.microsoft.com/sharepoint/v3/contenttype/forms"/>
  </ds:schemaRefs>
</ds:datastoreItem>
</file>

<file path=customXml/itemProps3.xml><?xml version="1.0" encoding="utf-8"?>
<ds:datastoreItem xmlns:ds="http://schemas.openxmlformats.org/officeDocument/2006/customXml" ds:itemID="{133EC5AF-4397-45EC-A303-7B9FA0EBF502}">
  <ds:schemaRefs>
    <ds:schemaRef ds:uri="http://schemas.microsoft.com/office/2006/metadata/properties"/>
    <ds:schemaRef ds:uri="http://schemas.microsoft.com/office/infopath/2007/PartnerControls"/>
    <ds:schemaRef ds:uri="d5f17064-6375-4b0a-93f7-ad965ef6e93d"/>
  </ds:schemaRefs>
</ds:datastoreItem>
</file>

<file path=docProps/app.xml><?xml version="1.0" encoding="utf-8"?>
<Properties xmlns="http://schemas.openxmlformats.org/officeDocument/2006/extended-properties" xmlns:vt="http://schemas.openxmlformats.org/officeDocument/2006/docPropsVTypes">
  <Template/>
  <TotalTime>2219</TotalTime>
  <Words>4107</Words>
  <Application>Microsoft Office PowerPoint</Application>
  <PresentationFormat>Widescreen</PresentationFormat>
  <Paragraphs>149</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Aharoni</vt:lpstr>
      <vt:lpstr>Aptos</vt:lpstr>
      <vt:lpstr>Aptos Display</vt:lpstr>
      <vt:lpstr>Arial</vt:lpstr>
      <vt:lpstr>SF Pro Display</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Jack Jeffery</dc:creator>
  <cp:lastModifiedBy>Jack Jeffery</cp:lastModifiedBy>
  <cp:revision>38</cp:revision>
  <dcterms:created xsi:type="dcterms:W3CDTF">2025-11-19T16:53:51Z</dcterms:created>
  <dcterms:modified xsi:type="dcterms:W3CDTF">2025-12-04T01:06:01Z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0x010100EA781A6B141BD746926630BB95E2ACC0</vt:lpwstr>
  </property>
</Properties>
</file>